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90" r:id="rId3"/>
    <p:sldId id="291" r:id="rId4"/>
    <p:sldId id="292" r:id="rId5"/>
    <p:sldId id="293" r:id="rId6"/>
    <p:sldId id="294" r:id="rId7"/>
    <p:sldId id="295" r:id="rId8"/>
    <p:sldId id="296" r:id="rId9"/>
    <p:sldId id="297" r:id="rId10"/>
    <p:sldId id="298" r:id="rId11"/>
    <p:sldId id="308" r:id="rId12"/>
    <p:sldId id="307" r:id="rId13"/>
    <p:sldId id="322" r:id="rId14"/>
    <p:sldId id="321" r:id="rId15"/>
    <p:sldId id="299" r:id="rId16"/>
    <p:sldId id="300" r:id="rId17"/>
    <p:sldId id="301" r:id="rId18"/>
    <p:sldId id="302" r:id="rId19"/>
    <p:sldId id="303" r:id="rId20"/>
    <p:sldId id="304" r:id="rId21"/>
    <p:sldId id="305" r:id="rId22"/>
    <p:sldId id="309" r:id="rId23"/>
    <p:sldId id="310" r:id="rId24"/>
    <p:sldId id="311" r:id="rId25"/>
    <p:sldId id="312" r:id="rId26"/>
    <p:sldId id="313" r:id="rId27"/>
    <p:sldId id="257" r:id="rId28"/>
    <p:sldId id="258" r:id="rId29"/>
    <p:sldId id="259" r:id="rId30"/>
    <p:sldId id="260" r:id="rId31"/>
    <p:sldId id="320" r:id="rId32"/>
    <p:sldId id="314" r:id="rId33"/>
    <p:sldId id="315" r:id="rId34"/>
    <p:sldId id="316" r:id="rId35"/>
    <p:sldId id="317" r:id="rId36"/>
    <p:sldId id="318" r:id="rId37"/>
    <p:sldId id="261" r:id="rId38"/>
    <p:sldId id="262" r:id="rId39"/>
    <p:sldId id="263" r:id="rId40"/>
    <p:sldId id="264" r:id="rId41"/>
    <p:sldId id="265" r:id="rId42"/>
    <p:sldId id="271" r:id="rId43"/>
    <p:sldId id="266" r:id="rId44"/>
    <p:sldId id="267" r:id="rId45"/>
    <p:sldId id="269" r:id="rId46"/>
    <p:sldId id="272" r:id="rId47"/>
    <p:sldId id="273" r:id="rId48"/>
    <p:sldId id="274" r:id="rId49"/>
    <p:sldId id="275" r:id="rId50"/>
    <p:sldId id="276" r:id="rId51"/>
    <p:sldId id="277" r:id="rId52"/>
    <p:sldId id="278" r:id="rId53"/>
    <p:sldId id="279" r:id="rId54"/>
    <p:sldId id="280" r:id="rId55"/>
    <p:sldId id="281" r:id="rId56"/>
    <p:sldId id="282" r:id="rId57"/>
    <p:sldId id="283" r:id="rId58"/>
    <p:sldId id="284" r:id="rId59"/>
    <p:sldId id="285" r:id="rId60"/>
    <p:sldId id="286" r:id="rId61"/>
    <p:sldId id="287" r:id="rId62"/>
    <p:sldId id="288" r:id="rId63"/>
    <p:sldId id="289" r:id="rId64"/>
    <p:sldId id="319" r:id="rId65"/>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84" d="100"/>
          <a:sy n="84" d="100"/>
        </p:scale>
        <p:origin x="-155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396"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98A5EC0-E611-42A4-92F7-82B90B314CD2}" type="datetimeFigureOut">
              <a:rPr lang="it-IT" smtClean="0"/>
              <a:pPr/>
              <a:t>25/01/2019</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9CC42D3-9043-4E60-A739-3A6DB09B0A8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javascript:kernel.go('bd',%7bmask:'main',opera:'05',id:'05AC00002573',key:'05AC00002573',%20callerTicket:%20'',%20userKey:%20'',_menu:'home',kind:''%7d)"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25000" lnSpcReduction="20000"/>
          </a:bodyPr>
          <a:lstStyle/>
          <a:p>
            <a:r>
              <a:rPr lang="it-IT" dirty="0" smtClean="0"/>
              <a:t>Le variazioni dell’opera possono essere concordate e devono risultare , necessarie</a:t>
            </a:r>
            <a:br>
              <a:rPr lang="it-IT" dirty="0" smtClean="0"/>
            </a:br>
            <a:r>
              <a:rPr lang="it-IT" sz="1700" dirty="0" smtClean="0"/>
              <a:t>od ordinate dal committente.</a:t>
            </a:r>
            <a:br>
              <a:rPr lang="it-IT" sz="1700" dirty="0" smtClean="0"/>
            </a:br>
            <a:r>
              <a:rPr lang="it-IT" sz="4800" dirty="0" smtClean="0"/>
              <a:t>Non tutte sono legittime. Nell’ambito del contratto di appalto, infatti, è del tutto irrilevante che le variazioni siano prevedibili o imprevedibili. Vengono definite prevedibili quelle modifiche di scarso valore economico e di insignificante modalità attuativa, che non incidono in modo rilevante sul contenuto del contratto e che non sono  state previste nel progetto contrattuale originario, proprio a causa dell’impossibilità di individuarle aprioristicamente. Così come sono prevedibili quelle già conosciute al momento della conclusione del contratto.</a:t>
            </a:r>
            <a:br>
              <a:rPr lang="it-IT" sz="4800" dirty="0" smtClean="0"/>
            </a:br>
            <a:r>
              <a:rPr lang="it-IT" sz="4800" dirty="0" smtClean="0"/>
              <a:t>Le variazioni imprevedibili sono quelle dipendenti da fatti oggettivi esterni alle decisioni dei contraenti; concetto differente rispetto a quello di “non previsione” che dipende da un fatto soggettivo delle parti, dimentichi di particolari circostanze al momento della conclusione del contratto e che non generano alcuna conseguenza sul contratto stesso: in quest’ultima ipotesi, infatti, le modifiche delle modalità di esecuzione dell’opera avrebbero dovuto essere riportate nel progetto originario,</a:t>
            </a:r>
            <a:br>
              <a:rPr lang="it-IT" sz="4800" dirty="0" smtClean="0"/>
            </a:br>
            <a:r>
              <a:rPr lang="it-IT" sz="4800" dirty="0" smtClean="0"/>
              <a:t>considerato che un’attenta riflessione su quanto si sarebbe dovuto realizzare, le avrebbe individuate e prescritte.</a:t>
            </a:r>
          </a:p>
          <a:p>
            <a:r>
              <a:rPr lang="it-IT" sz="4800" dirty="0" smtClean="0"/>
              <a:t>Può però accadere che l’appaltatore, dotato di una certa autonomia nella realizzazione dell’opera, nel corso della stessa individui tecniche, che seppure conformi al capitolato contrattuale e alle norme di legge imperative, quali la disciplina della sicurezza dei luoghi di lavoro e dei cantieri mobili ex d. </a:t>
            </a:r>
            <a:r>
              <a:rPr lang="it-IT" sz="4800" dirty="0" err="1" smtClean="0"/>
              <a:t>lgs</a:t>
            </a:r>
            <a:r>
              <a:rPr lang="it-IT" sz="4800" dirty="0" smtClean="0"/>
              <a:t>. 9 aprile 2008, n. 81, siano più idonee al perseguimento dello scopo . In tal caso, le variazioni concordate, cioè quelle proposte dall’appaltatore sono legittime solo se autorizzate dal committente: è l’ipotesi prevista dall’art. 1659 c.c. L’assenza di tale autorizzazione può determinare la risoluzione del contratto, qualora l’appalto sia</a:t>
            </a:r>
            <a:br>
              <a:rPr lang="it-IT" sz="4800" dirty="0" smtClean="0"/>
            </a:br>
            <a:r>
              <a:rPr lang="it-IT" sz="4800" dirty="0" smtClean="0"/>
              <a:t>ancora in corso e la “diversa” opera non sia idonea a soddisfare le esigenze del committente, oltre</a:t>
            </a:r>
            <a:br>
              <a:rPr lang="it-IT" sz="4800" dirty="0" smtClean="0"/>
            </a:br>
            <a:r>
              <a:rPr lang="it-IT" sz="4800" dirty="0" smtClean="0"/>
              <a:t>al risarcimento dei danni eventualmente cagionati. Qualora invece dette variazioni non autorizzate vengano constatate al momento della consegna dell’opera, il committente può chiedere la riduzione del prezzo o il risarcimento dei danni, e, si ritiene, anche rifiutare l’opera, se questa non sia funzionale al raggiungimento dei suoi scopi. Alla autorizzazione del committente non corrisponde comunque una modifica del prezzo, se questo era fissato a corpo, salvo ovviamente un diverso accordo tra le parti.</a:t>
            </a:r>
          </a:p>
          <a:p>
            <a:r>
              <a:rPr lang="it-IT" sz="1700" dirty="0" smtClean="0"/>
              <a:t/>
            </a:r>
            <a:br>
              <a:rPr lang="it-IT" sz="1700" dirty="0" smtClean="0"/>
            </a:br>
            <a:endParaRPr lang="it-IT" sz="1700" dirty="0" smtClean="0"/>
          </a:p>
          <a:p>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19</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L’amministratore-committente: nel caso di variazioni proposte dall’appaltatore, solo il committente – e non anche il Direttore lavori - ha titolo per autorizzare dette variazioni.  Se non le ha autorizzate, né preventivamente per iscritto, né tacitamente al momento</a:t>
            </a:r>
            <a:r>
              <a:rPr lang="it-IT" dirty="0" smtClean="0">
                <a:sym typeface="Symbol"/>
              </a:rPr>
              <a:t> </a:t>
            </a:r>
            <a:r>
              <a:rPr lang="it-IT" dirty="0" smtClean="0"/>
              <a:t>della verifica o collaudo, esse sono arbitrarie ed il condominio potrà pretenderne l’eliminazione.</a:t>
            </a:r>
            <a:br>
              <a:rPr lang="it-IT" dirty="0" smtClean="0"/>
            </a:br>
            <a:r>
              <a:rPr lang="it-IT" dirty="0" smtClean="0"/>
              <a:t> Se sono state autorizzate se l’appalto è a corpo, nessun compenso aggiuntivo sarà</a:t>
            </a:r>
            <a:br>
              <a:rPr lang="it-IT" dirty="0" smtClean="0"/>
            </a:br>
            <a:r>
              <a:rPr lang="it-IT" dirty="0" smtClean="0"/>
              <a:t>dovuto all’appaltatore, se invece il contratto è “a misura” sarà dovuto all’appaltatore un compenso supplementare.</a:t>
            </a:r>
          </a:p>
          <a:p>
            <a:r>
              <a:rPr lang="it-IT" dirty="0" smtClean="0"/>
              <a:t>Le variazioni necessarie sono quelle imposte dalle regole dell’arte, da norme </a:t>
            </a:r>
            <a:r>
              <a:rPr lang="it-IT" dirty="0" smtClean="0"/>
              <a:t>tecniche inderogabili</a:t>
            </a:r>
            <a:r>
              <a:rPr lang="it-IT" dirty="0" smtClean="0"/>
              <a:t>, da nuove normative emanate nelle more dell’esecuzione del contratto: cioè da situazioni oggettivamente imprevedibili, che i contraenti non potevano conoscere al momento della conclusione del contratto ma che impongono la modifica del progetto.</a:t>
            </a:r>
            <a:br>
              <a:rPr lang="it-IT" dirty="0" smtClean="0"/>
            </a:br>
            <a:r>
              <a:rPr lang="it-IT" dirty="0" smtClean="0"/>
              <a:t>Ovviamente, deve trattarsi di una vera necessità e non di una intervenuta superiore difficoltà esecutiva, fattispecie questa disciplinata dall'art. 1664 c.c.</a:t>
            </a:r>
            <a:br>
              <a:rPr lang="it-IT" dirty="0" smtClean="0"/>
            </a:b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20</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algn="just"/>
            <a:r>
              <a:rPr lang="it-IT" dirty="0" smtClean="0"/>
              <a:t>Se le variazioni da apportare, necessarie, siano di rilevante valore economico, l’articolo 1660 c.c. prevede, per entrambe le parti, la facoltà di recedere dal contratto: per l'appaltatore, qualora l'importo delle variazioni superi di un sesto il prezzo concordato, per il committente se dette variazioni siano “di notevole entità”, comportino cioè un notevole incremento del prezzo . Il recesso può essere invocato anche nell'ipotesi in cui l'appaltatore ritenga eccessivo l'aumento superiore al sesto sopra indicato per affrontare l'opera con la sua organizzazione di impresa; il sesto potrebbe essere raggiunto anche a seguito di una pluralità di variazioni già apportate.</a:t>
            </a:r>
          </a:p>
          <a:p>
            <a:pPr algn="just"/>
            <a:r>
              <a:rPr lang="it-IT" dirty="0" smtClean="0"/>
              <a:t>Può accadere che gli ordini di variazioni provengano da singoli condomini, i quali contattano  a</a:t>
            </a:r>
            <a:br>
              <a:rPr lang="it-IT" dirty="0" smtClean="0"/>
            </a:br>
            <a:r>
              <a:rPr lang="it-IT" dirty="0" smtClean="0"/>
              <a:t>tale scopo l’Amministratore, oppure intrattengono rapporti diretti con l’impresa. A tal riguardo si ricorda che i condomini possono chiedere ed ottenere, direttamente e/o tramite l’Amministratore, variazioni che interessino le rispettive proprietà esclusive assumendone il relativo costo. Nel caso in cui le variazioni riguardano invece l’oggetto del contratto costituito dai lavori deliberati dall’assemblea su parti comuni, si creerebbe una situazione complessa, foriera di contestazioni e di contenzioso: da un lato, la legittimazione dell’Amministratore nelle materie di sua competenza non esclude la concorrente legittimazione dei singoli condomini nelle stesse materie</a:t>
            </a:r>
            <a:r>
              <a:rPr lang="it-IT" dirty="0" smtClean="0"/>
              <a:t>; dall’altro </a:t>
            </a:r>
            <a:r>
              <a:rPr lang="it-IT" dirty="0" smtClean="0"/>
              <a:t>lato, l’ingerenza da parte di singoli condomini nei rapporti con l’impresa, anche se teoricamente legittima, potrebbe comportare in primo luogo conflitto di interessi tra condomini (posto che le variazioni modificano un progetto contenuto in capitolato d’appalto di lavori approvati</a:t>
            </a:r>
            <a:br>
              <a:rPr lang="it-IT" dirty="0" smtClean="0"/>
            </a:br>
            <a:r>
              <a:rPr lang="it-IT" dirty="0" smtClean="0"/>
              <a:t>dall’assemblea)</a:t>
            </a:r>
          </a:p>
          <a:p>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21</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22</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r>
              <a:rPr lang="it-IT" dirty="0" smtClean="0"/>
              <a:t>La distinzione, giuridica, dei tre diversi momenti, della verifica, del collaudo e dell’accettazione, non è esplicitata: nella pratica tali momenti sono spesso contemporanei e, insieme, determinano l’accettazione dell’opera. Non è tuttavia escluso che si possa avere un collaudo senza accettazione (quando si dichiara che</a:t>
            </a:r>
            <a:br>
              <a:rPr lang="it-IT" dirty="0" smtClean="0"/>
            </a:br>
            <a:r>
              <a:rPr lang="it-IT" dirty="0" smtClean="0"/>
              <a:t>l'opera è difforme da quanto previsto) o un'accettazione senza né verifica né collaudo (art. 1665 comma 4 c.c.) od anche una verifica con successiva accettazione, ma senza collaudo (quando il committente effettua la verifica ma trascura di comunicare il risultato all'appaltatore: articolo 1665 comma 3 c.c.).</a:t>
            </a:r>
            <a:br>
              <a:rPr lang="it-IT" dirty="0" smtClean="0"/>
            </a:br>
            <a:r>
              <a:rPr lang="it-IT" dirty="0" smtClean="0"/>
              <a:t>In alcuni casi si parla di accettazione presunta:</a:t>
            </a:r>
            <a:br>
              <a:rPr lang="it-IT" dirty="0" smtClean="0"/>
            </a:br>
            <a:r>
              <a:rPr lang="it-IT" dirty="0" smtClean="0"/>
              <a:t>a) quando il committente trascura di effettuare la verifica senza un giustificato motivo (art. 1665 c.c.);</a:t>
            </a:r>
            <a:br>
              <a:rPr lang="it-IT" dirty="0" smtClean="0"/>
            </a:br>
            <a:r>
              <a:rPr lang="it-IT" dirty="0" smtClean="0"/>
              <a:t>b) quando il committente non comunica il risultato della verifica entro breve termine (art. 1665 comma 3 c.c.);</a:t>
            </a:r>
            <a:br>
              <a:rPr lang="it-IT" dirty="0" smtClean="0"/>
            </a:br>
            <a:r>
              <a:rPr lang="it-IT" dirty="0" smtClean="0"/>
              <a:t>c) quando il committente, anche senza aver effettuato la verifica, accetta senza riserve la consegna dell'opera (art. 1665 comma 4 c.c.);</a:t>
            </a:r>
            <a:br>
              <a:rPr lang="it-IT" dirty="0" smtClean="0"/>
            </a:br>
            <a:r>
              <a:rPr lang="it-IT" dirty="0" smtClean="0"/>
              <a:t>d) quando si tratta di opere da eseguire per partite e il committente paga la singola partita (art. 1666 c.c.).</a:t>
            </a:r>
          </a:p>
          <a:p>
            <a:r>
              <a:rPr lang="it-IT" dirty="0" smtClean="0"/>
              <a:t>Il momento dell’accettazione produce due effetti fondamentali: da un lato il diritto alla consegna dell’opera da parte del committente (art. 1667 c.c.), e dall’altro il diritto di esigere il prezzo da parte dell'appaltatore; ma segna anche due momenti altrettanto determinanti: il passaggio del rischio per il deterioramento o il </a:t>
            </a:r>
            <a:r>
              <a:rPr lang="it-IT" dirty="0" err="1" smtClean="0"/>
              <a:t>perimento</a:t>
            </a:r>
            <a:r>
              <a:rPr lang="it-IT" dirty="0" smtClean="0"/>
              <a:t> della cosa (art. 1673 c.c.) al committente e la liberazione dell'appaltatore dalla garanzia per i vizi palesi.</a:t>
            </a:r>
            <a:br>
              <a:rPr lang="it-IT" dirty="0" smtClean="0"/>
            </a:br>
            <a:endParaRPr lang="it-IT" dirty="0" smtClean="0"/>
          </a:p>
          <a:p>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23</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24</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25</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26</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dirty="0" smtClean="0">
                <a:solidFill>
                  <a:schemeClr val="tx1"/>
                </a:solidFill>
                <a:latin typeface="+mn-lt"/>
                <a:ea typeface="+mn-ea"/>
                <a:cs typeface="+mn-cs"/>
              </a:rPr>
              <a:t>La lettera della norma dell’art. 1669 c.c., è nel senso esposto, laddove, appunto, raccorda il termine “opera” a quello di “edifici o di altre cose immobili, destinate per loro natura a lunga durata”, per poi connettere e disciplinare le conseguenze dei vizi costruttivi della medesima opera, così significando che la costruzione di un edificio o di altra cosa immobile, destinata per sua natura a lunga durata, costituisce presupposto e limite di applicazione della responsabilità prevista in capo all’appaltatore. Ove, dunque, non ricorra la costruzione di un edificio o di altre cose immobili, destinate per loro natura a lunga durata, ma un’opera di mera riparazione o modificazione di preesistenti edifici o di altre preesistenti cose immobili, destinate per loro natura a lunga durata come ad esempio il mero rifacimento della impermeabilizzazione e pavimentazione del terrazzo condominiale del preesistente edificio, la norma dell’art. 1669 c.c., non è invocabile, potendo invece trovare applicazione, se ne ricorrono le condizioni, la disciplina sulla responsabilità dell’appaltatore, per difformità e vizi dell’opera, di cui all’art. 1667 c.c. </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27</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La prima è quella che rimane confinata tra le parti del contratto, quindi tra committente ed appaltatore; la seconda invece è quella che varca tali confini e determina responsabilità anche nei confronti di soggetti diversi, estranei al contratto.</a:t>
            </a:r>
            <a:br>
              <a:rPr lang="it-IT" dirty="0" smtClean="0"/>
            </a:br>
            <a:r>
              <a:rPr lang="it-IT" dirty="0" smtClean="0"/>
              <a:t>L’appaltatore in via extracontrattuale, ad esempio, è ritenuto responsabile per i danni causati dai fatti o dalle omissioni attuati dai propri dipendenti ai sensi dell’ art. 2049 c.c., per i danni provocati dalle cose che ha in custodia ai sensi dell’art. art. 2051 c.c., per i danni cagionati nell'esercizio di una attività pericolosa per sua natura o per la natura dei mezzi utilizzati ex art. 2050 c.c. ed infine, così come disposto specificamente dall’art. 1669 c.c., “per la rovina e i difetti di cose immobili</a:t>
            </a:r>
            <a:br>
              <a:rPr lang="it-IT" dirty="0" smtClean="0"/>
            </a:br>
            <a:r>
              <a:rPr lang="it-IT" dirty="0" smtClean="0"/>
              <a:t>destinati a lunga durata”.</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28</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pPr algn="just"/>
            <a:r>
              <a:rPr lang="it-IT" sz="1400" dirty="0" smtClean="0"/>
              <a:t>La lettera della norma dell’art. 1669 c.c., è nel senso esposto, laddove, appunto, raccorda il termine “opera” a quello di “edifici o di altre cose immobili, destinate per loro natura a lunga durata”, per poi connettere e disciplinare le conseguenze dei vizi costruttivi della medesima opera, così significando che la costruzione di un edificio o di altra cosa immobile, destinata per sua natura a lunga durata, costituisce presupposto e limite di applicazione della responsabilità prevista in capo all’appaltatore.</a:t>
            </a:r>
          </a:p>
          <a:p>
            <a:pPr algn="just"/>
            <a:r>
              <a:rPr lang="it-IT" sz="1400" dirty="0" smtClean="0"/>
              <a:t>Ove, dunque, non ricorra la costruzione di un edificio o di altre cose immobili, destinate per loro natura a lunga durata, ma un’opera di mera riparazione o modificazione di preesistenti edifici o di altre preesistenti cose immobili, destinate per loro natura a lunga durata come ad esempio il mero rifacimento della impermeabilizzazione e pavimentazione del terrazzo condominiale del preesistente edificio, la norma dell’art. 1669 c.c., non è invocabile, potendo invece trovare applicazione, se ne ricorrono le condizioni, la disciplina sulla responsabilità dell’appaltatore, per difformità e vizi dell’opera, di cui all’art. 1667 c.c. Le difformità dell’opera ineriscono alla violazione delle disposizioni contrattuali concernenti la</a:t>
            </a:r>
            <a:br>
              <a:rPr lang="it-IT" sz="1400" dirty="0" smtClean="0"/>
            </a:br>
            <a:r>
              <a:rPr lang="it-IT" sz="1400" dirty="0" smtClean="0"/>
              <a:t>qualità del bene, così come richiesto dal progetto originario, mentre i vizi vengono identificati nell’imperizia nell’esecuzione dell’opera, nel mancato rispetto cioè delle metodologie costruttive, nell’assenza della cd. regola dell’arte;</a:t>
            </a:r>
            <a:br>
              <a:rPr lang="it-IT" sz="1400" dirty="0" smtClean="0"/>
            </a:br>
            <a:r>
              <a:rPr lang="it-IT" sz="1400" dirty="0" smtClean="0"/>
              <a:t>La garanzia non opera, se il committente ha accettato l'opera nello stato in cui si trova e le difformità e i vizi erano dal medesimo conosciuti o erano facilmente riconoscibili, purché questi ultimi  non  ultimi non fossero stati taciuti in mala fede dall'appaltatore</a:t>
            </a:r>
            <a:br>
              <a:rPr lang="it-IT" sz="1400" dirty="0" smtClean="0"/>
            </a:br>
            <a:endParaRPr lang="it-IT" sz="1400"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29</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30</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31</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Se, comunque, il committente abbia accettato l'opera senza eccepire i vizi palesi o facilmente riscontrabili, e solo successivamente li rilevi, non può avvalersi dei rimedi previsti dall'art. 1197 cod. civ., in materia di prestazione differente dall'esatto adempimento di una obbligazione e, conseguentemente, pretendere che i vizi siano eliminati a cura e spesa dell’appaltatore. La questione maggiormente rilevante inerisce alla facile riconoscibilità dei vizi equiparata per il committente alla loro conoscibilità, in relazione alle conseguenze negative che ne derivano.</a:t>
            </a:r>
            <a:br>
              <a:rPr lang="it-IT" dirty="0" smtClean="0"/>
            </a:b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32</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33</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34</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35</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36</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il </a:t>
            </a:r>
            <a:r>
              <a:rPr lang="it-IT" dirty="0" err="1"/>
              <a:t>subcommittente</a:t>
            </a:r>
            <a:r>
              <a:rPr lang="it-IT" dirty="0"/>
              <a:t> risponde nei confronti dei terzi in luogo del subappaltatore, ovvero in via solidale con lui, oltre che quando risultino presenti gli estremi della </a:t>
            </a:r>
            <a:r>
              <a:rPr lang="it-IT" i="1" dirty="0"/>
              <a:t>culpa in </a:t>
            </a:r>
            <a:r>
              <a:rPr lang="it-IT" i="1" dirty="0" err="1"/>
              <a:t>eligendo</a:t>
            </a:r>
            <a:r>
              <a:rPr lang="it-IT" dirty="0"/>
              <a:t> esclusivamente quando, esorbitando dalla mera sorveglianza sull’opera oggetto del contratto al fine di pervenire alla corrispondenza tra quanto pattuito e quanto viene ad eseguirsi, abbia esercitato una concreta ingerenza sull’attività del subappaltatore al punto da ridurlo al ruolo di mero </a:t>
            </a:r>
            <a:r>
              <a:rPr lang="it-IT" dirty="0" smtClean="0"/>
              <a:t>esecutore.</a:t>
            </a:r>
          </a:p>
          <a:p>
            <a:r>
              <a:rPr lang="it-IT" dirty="0" smtClean="0"/>
              <a:t>All’amministratore del condominio </a:t>
            </a:r>
            <a:r>
              <a:rPr lang="it-IT" dirty="0"/>
              <a:t>le leggi speciali imputano doveri ed obblighi finalizzati ad impedire che il modo d’essere dei beni condominiali provochi danno a terzi. In relazione a tali beni l’amministratore, in quanto ha poteri e doveri di controllo e poteri di influire sul loro modo d’essere, si trova nella posizione di custode. Ciò si verifica in particolare quando, come nella fattispecie per cui è causa, l’assemblea decide di appaltare lavori a terzi: in tal caso il controllo dei beni comuni nell’interesse del  </a:t>
            </a:r>
            <a:r>
              <a:rPr lang="it-IT" b="1" i="1" dirty="0"/>
              <a:t>condominio</a:t>
            </a:r>
            <a:r>
              <a:rPr lang="it-IT" dirty="0"/>
              <a:t>  deve infatti considerarsi attribuito all’amministratore quante volte, da un lato, l’appaltatore non è posto in una condizione di esclusivo custode delle cose sulle quali si effettuano i lavori e dall’altro l’assemblea non affida l’anzidetto compito ad una figura professionale diversa dallo stesso amministratore </a:t>
            </a:r>
            <a:r>
              <a:rPr lang="it-IT" dirty="0" smtClean="0"/>
              <a:t> </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37</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38</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39</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Autofit/>
          </a:bodyPr>
          <a:lstStyle/>
          <a:p>
            <a:pPr algn="just"/>
            <a:r>
              <a:rPr lang="it-IT" dirty="0">
                <a:latin typeface="Times New Roman" pitchFamily="18" charset="0"/>
                <a:cs typeface="Times New Roman" pitchFamily="18" charset="0"/>
              </a:rPr>
              <a:t>Premesso che le strutture condominiali costituiscono oggetto di una comunione di cui il  </a:t>
            </a:r>
            <a:r>
              <a:rPr lang="it-IT" b="1" i="1" dirty="0">
                <a:latin typeface="Times New Roman" pitchFamily="18" charset="0"/>
                <a:cs typeface="Times New Roman" pitchFamily="18" charset="0"/>
              </a:rPr>
              <a:t>condominio</a:t>
            </a:r>
            <a:r>
              <a:rPr lang="it-IT" dirty="0">
                <a:latin typeface="Times New Roman" pitchFamily="18" charset="0"/>
                <a:cs typeface="Times New Roman" pitchFamily="18" charset="0"/>
              </a:rPr>
              <a:t>  assume la funzione di ente di gestione, deve considerarsi che la peculiare natura del  </a:t>
            </a:r>
            <a:r>
              <a:rPr lang="it-IT" b="1" i="1" dirty="0">
                <a:latin typeface="Times New Roman" pitchFamily="18" charset="0"/>
                <a:cs typeface="Times New Roman" pitchFamily="18" charset="0"/>
              </a:rPr>
              <a:t>condominio</a:t>
            </a:r>
            <a:r>
              <a:rPr lang="it-IT" dirty="0">
                <a:latin typeface="Times New Roman" pitchFamily="18" charset="0"/>
                <a:cs typeface="Times New Roman" pitchFamily="18" charset="0"/>
              </a:rPr>
              <a:t>  – quale ente di gestione sfornito di personalità giuridica distinta da quella dei singoli condomini (</a:t>
            </a:r>
            <a:r>
              <a:rPr lang="it-IT" b="1" dirty="0">
                <a:latin typeface="Times New Roman" pitchFamily="18" charset="0"/>
                <a:cs typeface="Times New Roman" pitchFamily="18" charset="0"/>
              </a:rPr>
              <a:t>Cass., 24 luglio 2012, n. 12991</a:t>
            </a:r>
            <a:r>
              <a:rPr lang="it-IT" dirty="0">
                <a:latin typeface="Times New Roman" pitchFamily="18" charset="0"/>
                <a:cs typeface="Times New Roman" pitchFamily="18" charset="0"/>
              </a:rPr>
              <a:t>, in </a:t>
            </a:r>
            <a:r>
              <a:rPr lang="it-IT" i="1" dirty="0" err="1">
                <a:latin typeface="Times New Roman" pitchFamily="18" charset="0"/>
                <a:cs typeface="Times New Roman" pitchFamily="18" charset="0"/>
              </a:rPr>
              <a:t>Giust</a:t>
            </a:r>
            <a:r>
              <a:rPr lang="it-IT" i="1" dirty="0">
                <a:latin typeface="Times New Roman" pitchFamily="18" charset="0"/>
                <a:cs typeface="Times New Roman" pitchFamily="18" charset="0"/>
              </a:rPr>
              <a:t>. Civ</a:t>
            </a:r>
            <a:r>
              <a:rPr lang="it-IT" dirty="0">
                <a:latin typeface="Times New Roman" pitchFamily="18" charset="0"/>
                <a:cs typeface="Times New Roman" pitchFamily="18" charset="0"/>
              </a:rPr>
              <a:t>., 2013, I, 1451), – comporta, per un verso, che lo stesso abbia legittimazione passiva generale (</a:t>
            </a:r>
            <a:r>
              <a:rPr lang="it-IT" b="1" dirty="0">
                <a:latin typeface="Times New Roman" pitchFamily="18" charset="0"/>
                <a:cs typeface="Times New Roman" pitchFamily="18" charset="0"/>
              </a:rPr>
              <a:t>Cass., 17 dicembre 2013, n. 28141</a:t>
            </a:r>
            <a:r>
              <a:rPr lang="it-IT" dirty="0">
                <a:latin typeface="Times New Roman" pitchFamily="18" charset="0"/>
                <a:cs typeface="Times New Roman" pitchFamily="18" charset="0"/>
              </a:rPr>
              <a:t>, in </a:t>
            </a:r>
            <a:r>
              <a:rPr lang="it-IT" i="1" dirty="0">
                <a:latin typeface="Times New Roman" pitchFamily="18" charset="0"/>
                <a:cs typeface="Times New Roman" pitchFamily="18" charset="0"/>
              </a:rPr>
              <a:t>www.iusexplorer.it</a:t>
            </a:r>
            <a:r>
              <a:rPr lang="it-IT" dirty="0">
                <a:latin typeface="Times New Roman" pitchFamily="18" charset="0"/>
                <a:cs typeface="Times New Roman" pitchFamily="18" charset="0"/>
              </a:rPr>
              <a:t>) rispetto alle azioni proposte nei confronti del  </a:t>
            </a:r>
            <a:r>
              <a:rPr lang="it-IT" b="1" i="1" dirty="0">
                <a:latin typeface="Times New Roman" pitchFamily="18" charset="0"/>
                <a:cs typeface="Times New Roman" pitchFamily="18" charset="0"/>
              </a:rPr>
              <a:t>condominio</a:t>
            </a:r>
            <a:r>
              <a:rPr lang="it-IT" dirty="0">
                <a:latin typeface="Times New Roman" pitchFamily="18" charset="0"/>
                <a:cs typeface="Times New Roman" pitchFamily="18" charset="0"/>
              </a:rPr>
              <a:t>  e, per altro verso, che il giudicato formatosi all’esito di un processo in cui sia stato parte l’amministratore fa stato anche nei confronti dei singoli condomini, pure se non intervenuti nel giudizio (</a:t>
            </a:r>
            <a:r>
              <a:rPr lang="it-IT" b="1" dirty="0">
                <a:latin typeface="Times New Roman" pitchFamily="18" charset="0"/>
                <a:cs typeface="Times New Roman" pitchFamily="18" charset="0"/>
              </a:rPr>
              <a:t>Cass., 24 luglio 2012, n. 12911</a:t>
            </a:r>
            <a:r>
              <a:rPr lang="it-IT" dirty="0">
                <a:latin typeface="Times New Roman" pitchFamily="18" charset="0"/>
                <a:cs typeface="Times New Roman" pitchFamily="18" charset="0"/>
              </a:rPr>
              <a:t>, in </a:t>
            </a:r>
            <a:r>
              <a:rPr lang="it-IT" i="1" dirty="0" err="1">
                <a:latin typeface="Times New Roman" pitchFamily="18" charset="0"/>
                <a:cs typeface="Times New Roman" pitchFamily="18" charset="0"/>
              </a:rPr>
              <a:t>Giust</a:t>
            </a:r>
            <a:r>
              <a:rPr lang="it-IT" i="1" dirty="0">
                <a:latin typeface="Times New Roman" pitchFamily="18" charset="0"/>
                <a:cs typeface="Times New Roman" pitchFamily="18" charset="0"/>
              </a:rPr>
              <a:t>. Civ. Mass.</a:t>
            </a:r>
            <a:r>
              <a:rPr lang="it-IT" dirty="0">
                <a:latin typeface="Times New Roman" pitchFamily="18" charset="0"/>
                <a:cs typeface="Times New Roman" pitchFamily="18" charset="0"/>
              </a:rPr>
              <a:t>, 2012, 953). Ne consegue che non può esservi spazio per una condanna congiunta del  </a:t>
            </a:r>
            <a:r>
              <a:rPr lang="it-IT" b="1" i="1" dirty="0">
                <a:latin typeface="Times New Roman" pitchFamily="18" charset="0"/>
                <a:cs typeface="Times New Roman" pitchFamily="18" charset="0"/>
              </a:rPr>
              <a:t>condominio</a:t>
            </a:r>
            <a:r>
              <a:rPr lang="it-IT" dirty="0">
                <a:latin typeface="Times New Roman" pitchFamily="18" charset="0"/>
                <a:cs typeface="Times New Roman" pitchFamily="18" charset="0"/>
              </a:rPr>
              <a:t>  e dei singoli condomini in relazione ad illeciti non imputabili specificamente a taluno di essi (cfr. </a:t>
            </a:r>
            <a:r>
              <a:rPr lang="it-IT" b="1" dirty="0">
                <a:latin typeface="Times New Roman" pitchFamily="18" charset="0"/>
                <a:cs typeface="Times New Roman" pitchFamily="18" charset="0"/>
              </a:rPr>
              <a:t>Cass., 15 luglio 2002, n. 10233</a:t>
            </a:r>
            <a:r>
              <a:rPr lang="it-IT" dirty="0">
                <a:latin typeface="Times New Roman" pitchFamily="18" charset="0"/>
                <a:cs typeface="Times New Roman" pitchFamily="18" charset="0"/>
              </a:rPr>
              <a:t>, in </a:t>
            </a:r>
            <a:r>
              <a:rPr lang="it-IT" i="1" dirty="0" err="1">
                <a:latin typeface="Times New Roman" pitchFamily="18" charset="0"/>
                <a:cs typeface="Times New Roman" pitchFamily="18" charset="0"/>
              </a:rPr>
              <a:t>Giust</a:t>
            </a:r>
            <a:r>
              <a:rPr lang="it-IT" i="1" dirty="0">
                <a:latin typeface="Times New Roman" pitchFamily="18" charset="0"/>
                <a:cs typeface="Times New Roman" pitchFamily="18" charset="0"/>
              </a:rPr>
              <a:t>. Civ. Mass</a:t>
            </a:r>
            <a:r>
              <a:rPr lang="it-IT" dirty="0">
                <a:latin typeface="Times New Roman" pitchFamily="18" charset="0"/>
                <a:cs typeface="Times New Roman" pitchFamily="18" charset="0"/>
              </a:rPr>
              <a:t>., 2002, 1219 e </a:t>
            </a:r>
            <a:r>
              <a:rPr lang="it-IT" b="1" dirty="0">
                <a:latin typeface="Times New Roman" pitchFamily="18" charset="0"/>
                <a:cs typeface="Times New Roman" pitchFamily="18" charset="0"/>
              </a:rPr>
              <a:t>Cass., 4 gennaio 2010, n. 20</a:t>
            </a:r>
            <a:r>
              <a:rPr lang="it-IT" dirty="0">
                <a:latin typeface="Times New Roman" pitchFamily="18" charset="0"/>
                <a:cs typeface="Times New Roman" pitchFamily="18" charset="0"/>
              </a:rPr>
              <a:t>, in </a:t>
            </a:r>
            <a:r>
              <a:rPr lang="it-IT" i="1" dirty="0" err="1">
                <a:latin typeface="Times New Roman" pitchFamily="18" charset="0"/>
                <a:cs typeface="Times New Roman" pitchFamily="18" charset="0"/>
              </a:rPr>
              <a:t>Giust</a:t>
            </a:r>
            <a:r>
              <a:rPr lang="it-IT" i="1" dirty="0">
                <a:latin typeface="Times New Roman" pitchFamily="18" charset="0"/>
                <a:cs typeface="Times New Roman" pitchFamily="18" charset="0"/>
              </a:rPr>
              <a:t>. Civ. Mass.</a:t>
            </a:r>
            <a:r>
              <a:rPr lang="it-IT" dirty="0">
                <a:latin typeface="Times New Roman" pitchFamily="18" charset="0"/>
                <a:cs typeface="Times New Roman" pitchFamily="18" charset="0"/>
              </a:rPr>
              <a:t>, 2010, 1, 20 che hanno affermato la legittimazione passiva esclusiva del  </a:t>
            </a:r>
            <a:r>
              <a:rPr lang="it-IT" b="1" i="1" dirty="0">
                <a:latin typeface="Times New Roman" pitchFamily="18" charset="0"/>
                <a:cs typeface="Times New Roman" pitchFamily="18" charset="0"/>
              </a:rPr>
              <a:t>condominio</a:t>
            </a:r>
            <a:r>
              <a:rPr lang="it-IT" dirty="0">
                <a:latin typeface="Times New Roman" pitchFamily="18" charset="0"/>
                <a:cs typeface="Times New Roman" pitchFamily="18" charset="0"/>
              </a:rPr>
              <a:t>  per danni derivanti da strutture condominiali. In entrambi i casi, il lastrico solare, in proprietà o in uso esclusivo ad uno dei condomini – riconoscendo la legittimazione passiva del singolo condomino nei soli casi in cui questi frapponga impedimenti all’esecuzione dei lavori di manutenzione o ripristino od i danni derivino da difetto di conservazione o di manutenzione a lui imputabili in via esclusiva).</a:t>
            </a:r>
          </a:p>
          <a:p>
            <a:pPr algn="just"/>
            <a:r>
              <a:rPr lang="it-IT" dirty="0">
                <a:latin typeface="Times New Roman" pitchFamily="18" charset="0"/>
                <a:cs typeface="Times New Roman" pitchFamily="18" charset="0"/>
              </a:rPr>
              <a:t>Tale conclusione è coerente con la stessa configurazione della responsabilità delineata dall’art. </a:t>
            </a:r>
            <a:r>
              <a:rPr lang="it-IT" b="1" dirty="0" smtClean="0">
                <a:latin typeface="Times New Roman" pitchFamily="18" charset="0"/>
                <a:cs typeface="Times New Roman" pitchFamily="18" charset="0"/>
              </a:rPr>
              <a:t>2053</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c.c., che è fondata sulla proprietà del bene la cui rovina è cagione del </a:t>
            </a:r>
            <a:r>
              <a:rPr lang="it-IT" dirty="0" smtClean="0">
                <a:latin typeface="Times New Roman" pitchFamily="18" charset="0"/>
                <a:cs typeface="Times New Roman" pitchFamily="18" charset="0"/>
              </a:rPr>
              <a:t>danno e </a:t>
            </a:r>
            <a:r>
              <a:rPr lang="it-IT" dirty="0">
                <a:latin typeface="Times New Roman" pitchFamily="18" charset="0"/>
                <a:cs typeface="Times New Roman" pitchFamily="18" charset="0"/>
              </a:rPr>
              <a:t>che, operando oggettivamente nel caso in cui la rovina sia dovuta a vizio di manutenzione o a vizio di costruzione, non può che essere imputata a chi abbia la possibilità di ovviare ad un vizio di costruzione o di provvedere alla manutenzione, ossia – per le strutture condominiali – proprio al  </a:t>
            </a:r>
            <a:r>
              <a:rPr lang="it-IT" b="1" i="1" dirty="0">
                <a:latin typeface="Times New Roman" pitchFamily="18" charset="0"/>
                <a:cs typeface="Times New Roman" pitchFamily="18" charset="0"/>
              </a:rPr>
              <a:t>condominio</a:t>
            </a:r>
            <a:r>
              <a:rPr lang="it-IT" dirty="0">
                <a:latin typeface="Times New Roman" pitchFamily="18" charset="0"/>
                <a:cs typeface="Times New Roman" pitchFamily="18" charset="0"/>
              </a:rPr>
              <a:t> , quale unico soggetto legittimato a provvedervi (</a:t>
            </a:r>
            <a:r>
              <a:rPr lang="it-IT" b="1" dirty="0">
                <a:latin typeface="Times New Roman" pitchFamily="18" charset="0"/>
                <a:cs typeface="Times New Roman" pitchFamily="18" charset="0"/>
              </a:rPr>
              <a:t>Cass., 25 agosto 2014, n. 18168</a:t>
            </a:r>
            <a:r>
              <a:rPr lang="it-IT" dirty="0">
                <a:latin typeface="Times New Roman" pitchFamily="18" charset="0"/>
                <a:cs typeface="Times New Roman" pitchFamily="18" charset="0"/>
              </a:rPr>
              <a:t>, in </a:t>
            </a:r>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40</a:t>
            </a:fld>
            <a:endParaRPr lang="it-IT"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r>
              <a:rPr lang="it-IT" sz="1400" dirty="0" smtClean="0"/>
              <a:t>Il </a:t>
            </a:r>
            <a:r>
              <a:rPr lang="it-IT" sz="1400" b="1" i="1" dirty="0" smtClean="0"/>
              <a:t>condominio parziale – figura nata nella pratica per la semplificazione dei rapporti gestori interni alla collettività condominiale per permettere che, quando all’ordine del giorno dell’assemblea vi siano argomenti che interessino la comunione di determinati beni o servizi limitati soltanto ad alcuni condomini, il quorum, tanto costitutivo quanto deliberativo, debba essere calcolato con esclusivo riferimento alle unità immobiliari e ai condomini direttamente interessati – è infatti privo di legittimazione processuale a sostituire il condominio dell’intero edificio nell’impugnare per cassazione una sentenza di merito che abbia visto quest’ultimo come parte in una vicenda risarcitoria per i danni occasionati dall’esecuzione di un appalto conferito dall’intero condominio nella veste di committente, a nulla rilevando che come amministratore del condominio parziale ricorrente si presenti la stessa persona fisica investita del medesimo ufficio nel condominio dell’intero edificio</a:t>
            </a:r>
            <a:endParaRPr lang="it-IT" sz="1400"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41</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algn="just"/>
            <a:r>
              <a:rPr lang="it-IT" dirty="0" smtClean="0"/>
              <a:t>Poiché né l’assemblea condominiale, né tanto meno l’amministratore, possono assumere decisioni che riguardino le proprietà esclusive, il contratto d’ appalto  per i lavori di manutenzione dell’edificio condominiale voluto dall’assemblea e posto in essere dall’amministratore non può mai contenere opere coinvolgenti le unità immobiliari appartenenti ai singoli condomini, ovvero da compiersi su solai, balconi o terrazze appartenenti ai proprietari degli appartamenti. Da ciò ne consegue che il  condominio  è legittimato a commettere l’ appalto  e ad adempiere le relative obbligazioni solo limitatamente ai lavori eseguiti sulle parti comuni </a:t>
            </a:r>
            <a:r>
              <a:rPr lang="it-IT" i="1" dirty="0" smtClean="0"/>
              <a:t>ex</a:t>
            </a:r>
            <a:r>
              <a:rPr lang="it-IT" dirty="0" smtClean="0"/>
              <a:t> art. 1117 c.c. Di tal ché, ove poi i vizi delle opere appaltate di un edificio in  condominio  riguardino soltanto alcuni appartamenti, ovvero le porzioni esclusive, e non anche le parti comuni, l’azione di risarcimento dei danni </a:t>
            </a:r>
            <a:r>
              <a:rPr lang="it-IT" i="1" dirty="0" smtClean="0"/>
              <a:t>ex</a:t>
            </a:r>
            <a:r>
              <a:rPr lang="it-IT" dirty="0" smtClean="0"/>
              <a:t> artt. 1668, 1669 e 2058 c.c. nei confronti dell’appaltatore ha natura personale e può essere proposta dal singolo condomino, titolare del bene oggetto della garanzia, senza necessità che al giudizio partecipino gli altri comproprietari</a:t>
            </a:r>
            <a:r>
              <a:rPr lang="it-IT" dirty="0" smtClean="0"/>
              <a:t>.  % % </a:t>
            </a:r>
            <a:r>
              <a:rPr lang="it-IT" dirty="0" smtClean="0"/>
              <a:t>Inoltre l’azione va proposta esclusivamente dai proprietari delle unità danneggiate, non sussistendo un’ipotesi di litisconsorzio necessario nei confronti degli altri condomini, ancorché possa insorgere, in sede di esecuzione, una interferenza in modo riflesso tra il diritto riconosciuto in sentenza ed i diritti degli altri condomini, nel senso che i danneggiati, per procedere all’esecuzione dei lavori necessari ad eliminare i difetti, dovranno procurarsi il consenso degli altri condomini per il fatto che </a:t>
            </a:r>
            <a:r>
              <a:rPr lang="it-IT" dirty="0" smtClean="0"/>
              <a:t>i lavori </a:t>
            </a:r>
            <a:r>
              <a:rPr lang="it-IT" dirty="0" smtClean="0"/>
              <a:t>dovranno eseguirsi nella proprietà condominiale. Tale condizionamento dell’eseguibilità della pronuncia al consenso dei condomini costituisce soltanto un limite intrinseco alla pronuncia giudiziale, che non cessa comunque di costituire un risultato giuridicamente apprezzabile </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42</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43</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endParaRPr lang="it-IT" sz="1400" dirty="0" smtClean="0"/>
          </a:p>
          <a:p>
            <a:pPr algn="just"/>
            <a:r>
              <a:rPr lang="it-IT" sz="1400" dirty="0" smtClean="0"/>
              <a:t>L’amministratore</a:t>
            </a:r>
            <a:r>
              <a:rPr lang="it-IT" sz="1400" dirty="0" smtClean="0"/>
              <a:t>, però, non costituisce un’entità diversa dal  condominio  del quale è rappresentante, perché il  condominio  è un ente di gestione privo di personalità giuridica diversa da quella dei singoli condomini. Ciò significa che il condomino che ritenga di essere stato danneggiato, da un’omessa vigilanza da parte del  condominio  nell’esecuzione di lavori sulle parti comuni non può considerare l’amministratore come un soggetto terzo ed estraneo, e dovrà comunque rivolgere la propria pretesa risarcitoria nei confronti del  condominio  il quale, a sua volta, valuterà se esistono gli estremi di una rivalsa nei confronti dell’amministratore.  </a:t>
            </a:r>
            <a:endParaRPr lang="it-IT" sz="1400" dirty="0" smtClean="0">
              <a:solidFill>
                <a:srgbClr val="002060"/>
              </a:solidFill>
              <a:hlinkClick r:id="rId3"/>
            </a:endParaRPr>
          </a:p>
          <a:p>
            <a:endParaRPr lang="it-IT" sz="1400"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45</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pPr algn="just"/>
            <a:r>
              <a:rPr lang="it-IT" sz="1400" dirty="0" smtClean="0"/>
              <a:t>il direttore dei lavori per conto del committente, presta un’opera professionale in esecuzione di un’obbligazione di mezzi e non di risultati ma, essendo chiamato a svolgere la propria attività in situazioni involgenti l’impiego di peculiari competenze tecniche, deve utilizzare le proprie risorse intellettive ed operative per assicurare, relativamente all’opera in corso di realizzazione, il risultato che il committente si aspetta di conseguire, onde il suo comportamento deve essere valutato non con riferimento al normale concetto di diligenza, ma alla stregua della </a:t>
            </a:r>
            <a:r>
              <a:rPr lang="it-IT" sz="1400" i="1" dirty="0" err="1" smtClean="0"/>
              <a:t>diligentia</a:t>
            </a:r>
            <a:r>
              <a:rPr lang="it-IT" sz="1400" i="1" dirty="0" smtClean="0"/>
              <a:t> </a:t>
            </a:r>
            <a:r>
              <a:rPr lang="it-IT" sz="1400" i="1" dirty="0" err="1" smtClean="0"/>
              <a:t>quam</a:t>
            </a:r>
            <a:r>
              <a:rPr lang="it-IT" sz="1400" i="1" dirty="0" smtClean="0"/>
              <a:t> in </a:t>
            </a:r>
            <a:r>
              <a:rPr lang="it-IT" sz="1400" i="1" dirty="0" err="1" smtClean="0"/>
              <a:t>suis</a:t>
            </a:r>
            <a:r>
              <a:rPr lang="it-IT" sz="1400" i="1" dirty="0" smtClean="0"/>
              <a:t>. Pertanto, rientrano nelle obbligazioni del direttore dei lavori l’accertamento della conformità sia della progressiva realizzazione dell’opera al progetto, sia delle modalità dell’esecuzione di essa al capitolato e/o alle regole della tecnica, nonché l’adozione di tutti i necessari accorgimenti tecnici volti a garantire la realizzazione dell’opera senza difetti costruttivi.</a:t>
            </a:r>
          </a:p>
          <a:p>
            <a:pPr algn="just"/>
            <a:r>
              <a:rPr lang="it-IT" sz="1400" dirty="0" smtClean="0"/>
              <a:t>Il direttore dei lavori, in sostanza, assume la specifica funzione di tutelare la posizione del committente nei confronti dell’appaltatore, vigilando che l’esecuzione dei lavori abbia luogo in conformità a quanto stabilito nel capitolato di appalto. Da questo, tuttavia, non deriva a suo carico né una responsabilità per cattiva esecuzione dei lavori imputabile alla libera iniziativa dell’appaltatore, né un obbligo continuo di vigilanza anche in relazione a profili marginali. In altre parole, in assenza di un qualche indice che faccia supporre che l’appaltatore sia stato sottoposto dal committente a direttive così stringenti da sottrargli qualsiasi possibilità di autodeterminazione, in conformità alla giurisprudenza in tema di appalto sopra ricordata deve ribadirsi che l’appaltatore rimane esclusivo responsabile dell’esecuzione dei lavori, nonché dei relativi danni conseguenti a negligenza nell’esecuzione </a:t>
            </a:r>
            <a:endParaRPr lang="it-IT" sz="1400"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46</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47</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48</a:t>
            </a:fld>
            <a:endParaRPr lang="it-I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49</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4</a:t>
            </a:fld>
            <a:endParaRPr lang="it-IT"/>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r>
              <a:rPr lang="it-IT" dirty="0" smtClean="0"/>
              <a:t>Un addebito di corresponsabilità potrebbe invece essere mosso al  Condominio  solo previo accertamento della ricorrenza in concreto di uno dei casi in cui la giurisprudenza ritiene che anche il committente possa essere ritenuto responsabile, in via diretta, con l’appaltatore per i danni cagionati al terzo, e quindi ove si individui, al riguardo, una riferibilità anche ad esso della insufficiente predisposizione, da parte dell’appaltatore, delle necessarie cautele.</a:t>
            </a:r>
          </a:p>
          <a:p>
            <a:pPr algn="just"/>
            <a:r>
              <a:rPr lang="it-IT" dirty="0" smtClean="0"/>
              <a:t>La giurisprudenza di legittimità, infatti, nel rapporto che intercorre tra azione di responsabilità per danni a norma dell’art. 2043 c.c. </a:t>
            </a:r>
            <a:r>
              <a:rPr lang="it-IT" dirty="0" smtClean="0"/>
              <a:t>(qualunque fatto che cagioni ad altri un danno ingiusto è tenuto al risarcimento del danno) ed </a:t>
            </a:r>
            <a:r>
              <a:rPr lang="it-IT" dirty="0" smtClean="0"/>
              <a:t>azione di responsabilità a norma dell’art. 2051 </a:t>
            </a:r>
            <a:r>
              <a:rPr lang="it-IT" dirty="0" err="1" smtClean="0"/>
              <a:t>c.c</a:t>
            </a:r>
            <a:r>
              <a:rPr lang="it-IT" dirty="0" smtClean="0"/>
              <a:t> (Ciascuno è responsabile del danno cagionato dalle cose che ha in custodia, salvo che provi il caso fortuito), </a:t>
            </a:r>
            <a:r>
              <a:rPr lang="it-IT" dirty="0" smtClean="0"/>
              <a:t>ha già chiarito che l’applicabilità dell’una o dell’altra norma implica, sul piano eziologico e probatorio, diversi accertamenti e coinvolge distinti temi d’indagine, trattandosi di accertare, nel primo caso, se sia stato attuato un comportamento commissivo od omissivo, dal quale è derivato un pregiudizio a terzi, e dovendosi prescindere, invece, nel caso di responsabilità per danni da cosa in custodia, dal profilo del comportamento del custode, che è elemento estraneo alla struttura della fattispecie normativa di cui all’art. 2051 c.c., nella quale il fondamento della responsabilità è costituito dal rischio, che grava sul custode, per i danni prodotti dalla cosa che non dipendano dal caso fortuito</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52</a:t>
            </a:fld>
            <a:endParaRPr 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r>
              <a:rPr lang="it-IT" sz="1400" dirty="0" smtClean="0"/>
              <a:t>In altre parole, mentre l’azione ai sensi dell’art. 2043 cod. civ. comporta la necessità, per il danneggiato, di provare l’esistenza del dolo o della colpa a carico del danneggiante, nel caso di azione fondata sull’art. 2051 cod. civ. la responsabilità del custode è prevista dalla legge per il fatto stesso della custodia, potendo questi liberarsi soltanto attraverso la gravosa dimostrazione del fortuito.</a:t>
            </a:r>
          </a:p>
          <a:p>
            <a:pPr algn="just"/>
            <a:r>
              <a:rPr lang="it-IT" sz="1400" dirty="0" smtClean="0"/>
              <a:t>Ne consegue un’ovvia differenza in ordine ai temi di indagine ed al riparto dell’onere della prova, </a:t>
            </a:r>
            <a:r>
              <a:rPr lang="it-IT" sz="1400" dirty="0" err="1" smtClean="0"/>
              <a:t>perchè</a:t>
            </a:r>
            <a:r>
              <a:rPr lang="it-IT" sz="1400" dirty="0" smtClean="0"/>
              <a:t> nel primo caso il danneggiato dovrà attivarsi a dimostrare qualcosa, mentre nel secondo sarà il danneggiante a doversi attivare.</a:t>
            </a:r>
          </a:p>
          <a:p>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53</a:t>
            </a:fld>
            <a:endParaRPr lang="it-IT"/>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54</a:t>
            </a:fld>
            <a:endParaRPr 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r>
              <a:rPr lang="it-IT" dirty="0" smtClean="0"/>
              <a:t>D’altro canto, per i danni che siano derivati in un  condominio  di edificio dall’imperfetta esecuzione di un  appalto , conferito con deliberazione maggioritaria dell’assemblea, il singolo condomino, oltre che agire direttamente contro l’appaltatore, può impugnare detta deliberazione, ai sensi e nei casi di cui all’art. 1137 c.c., ma non anche esperire azione risarcitoria nei confronti del  condominio  o degli altri condomini, non essendo configurabile una loro responsabilità </a:t>
            </a:r>
            <a:r>
              <a:rPr lang="it-IT" dirty="0" err="1" smtClean="0"/>
              <a:t>aquiliana</a:t>
            </a:r>
            <a:r>
              <a:rPr lang="it-IT" dirty="0" smtClean="0"/>
              <a:t> per il solo fatto della partecipazione alla maggioranza attraverso la quale si esprime la volontà dell’ente condominiale </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55</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r>
              <a:rPr lang="it-IT" sz="1400" dirty="0" smtClean="0"/>
              <a:t>detta responsabilità non è di automatica applicazione, non potendosi esigere dal committente un controllo pressante, continuo e capillare sull’organizzazione e sull’andamento dei lavori, mentre è necessario verificare in concreto quale sia stata l’incidenza della sua condotta nell’eziologia dell’evento, a fronte delle capacità organizzative della ditta scelta per l’esecuzione dei lavori, avuto riguardo alla specificità dei lavori da eseguire, ai criteri seguiti dallo stesso committente per la scelta dell’appaltatore o del prestatore d’opera, alla sua ingerenza nell’esecuzione dei lavori oggetto di  appalto  o del contratto di prestazione d’opera, nonché alla agevole ed immediata percepibilità da parte del committente di situazioni di pericolo </a:t>
            </a:r>
          </a:p>
          <a:p>
            <a:pPr algn="just"/>
            <a:r>
              <a:rPr lang="it-IT" sz="1400" dirty="0" smtClean="0"/>
              <a:t>l’amministratore di  condominio  </a:t>
            </a:r>
            <a:r>
              <a:rPr lang="it-IT" sz="1400" dirty="0" smtClean="0"/>
              <a:t>assume </a:t>
            </a:r>
            <a:r>
              <a:rPr lang="it-IT" sz="1400" dirty="0" smtClean="0"/>
              <a:t>la posizione di garanzia propria del datore di lavoro nel caso in cui proceda direttamente all’organizzazione e direzione di lavori da eseguirsi nell’interesse del  condominio  stesso ma, in caso di affidamento in  appalto  di dette opere, tale evenienza non lo esonera completamente da qualsivoglia obbligo, ben potendo egli assumere, in determinate circostanze, la posizione di committente ed essere, come tale, tenuto quanto meno all’osservanza di ciò che è stabilito dal </a:t>
            </a:r>
            <a:r>
              <a:rPr lang="it-IT" sz="1400" dirty="0" err="1" smtClean="0"/>
              <a:t>D.Lgs.</a:t>
            </a:r>
            <a:r>
              <a:rPr lang="it-IT" sz="1400" dirty="0" smtClean="0"/>
              <a:t> n. 81/2008, art. 26.</a:t>
            </a:r>
            <a:endParaRPr lang="it-IT" sz="1400"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56</a:t>
            </a:fld>
            <a:endParaRPr 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57</a:t>
            </a:fld>
            <a:endParaRPr 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pPr algn="just"/>
            <a:r>
              <a:rPr lang="it-IT" dirty="0" smtClean="0"/>
              <a:t>L</a:t>
            </a:r>
            <a:r>
              <a:rPr lang="it-IT" sz="1400" dirty="0" smtClean="0"/>
              <a:t>a responsabilità va ricollegata non alla mera sussistenza del ponteggio, ma al fatto che sia stato omesso qualunque accorgimento idoneo ad ovviare alla situazione di pericolo, si è affermato che ove siano state trascurate dall’impresa le ordinarie norme di diligenza e non siano state adottate le cautele idonee ad impedire l’uso anomalo delle impalcature – è configurabile la concorrente responsabilità del  condominio  ex art. 2051 c.c., atteso l’obbligo di vigilanza e di custodia gravante sul soggetto che ha disposto il mantenimento della struttura.</a:t>
            </a:r>
          </a:p>
          <a:p>
            <a:pPr algn="just"/>
            <a:r>
              <a:rPr lang="it-IT" sz="1400" dirty="0" smtClean="0"/>
              <a:t>Pertanto un’eventuale clausola a discarico della responsabilità è vincolante ed efficace nei rapporti fra le parti del contratto di  appalto, condominio  ed appaltatore, ed hanno indubbiamente l’effetto di consentire al committente di rivalersi sull’appaltatore per gli eventuali danni di cui sia chiamato a rispondere per effetto del comportamento di lui, ma non sono opponibili ai terzi danneggiati ex art. 1372, 2° comma, c.c., e, conseguentemente, non valgono ad esonerare il  condominio  dall’obbligo di rispondere nei loro confronti.</a:t>
            </a:r>
          </a:p>
          <a:p>
            <a:pPr algn="just"/>
            <a:r>
              <a:rPr lang="it-IT" sz="1400" dirty="0" smtClean="0"/>
              <a:t>Al fine di ritenere configurabile una responsabilità del  condominio  per culpa in </a:t>
            </a:r>
            <a:r>
              <a:rPr lang="it-IT" sz="1400" dirty="0" err="1" smtClean="0"/>
              <a:t>eligendo</a:t>
            </a:r>
            <a:r>
              <a:rPr lang="it-IT" sz="1400" dirty="0" smtClean="0"/>
              <a:t> in relazione ai danni provocati alla proprietà individuale del condomino dall’impresa appaltatrice scelta per l’esecuzione di lavori condominiali, non è sufficiente desumere ex post l’erroneità della scelta dal verificarsi del danno, ma occorre verificare con valutazione ex ante se al momento della conclusione del contratto la ditta appaltatrice presentasse caratteristiche tali da evidenziarne l’assoluta inidoneità a compiere l’opera oggetto dell’ appalto  e la relativa prova va offerta dal danneggiato </a:t>
            </a:r>
            <a:endParaRPr lang="it-IT" sz="1400"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58</a:t>
            </a:fld>
            <a:endParaRPr 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59</a:t>
            </a:fld>
            <a:endParaRPr 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a:xfrm>
            <a:off x="708072" y="4808214"/>
            <a:ext cx="5438140" cy="4466987"/>
          </a:xfrm>
        </p:spPr>
        <p:txBody>
          <a:bodyPr>
            <a:normAutofit fontScale="85000" lnSpcReduction="20000"/>
          </a:bodyPr>
          <a:lstStyle/>
          <a:p>
            <a:pPr algn="just"/>
            <a:r>
              <a:rPr lang="it-IT" sz="1400" dirty="0" smtClean="0"/>
              <a:t>Bisogna vedere se ed in quali termini l'amministratore di  condominio possa essere considerato "datore di lavoro" ex art. 2 </a:t>
            </a:r>
            <a:r>
              <a:rPr lang="it-IT" sz="1400" dirty="0" err="1" smtClean="0"/>
              <a:t>D.Lgs.</a:t>
            </a:r>
            <a:r>
              <a:rPr lang="it-IT" sz="1400" dirty="0" smtClean="0"/>
              <a:t> n. 81/2008. L'amministratore di  condominio  in termini di datore di lavoro non soltanto in una prospettiva "interna", vale a dire nei confronti dei condomini e dei dipendenti dello stabile</a:t>
            </a:r>
            <a:r>
              <a:rPr lang="it-IT" sz="1400" u="sng" baseline="30000" dirty="0" smtClean="0"/>
              <a:t>(1)</a:t>
            </a:r>
            <a:r>
              <a:rPr lang="it-IT" sz="1400" dirty="0" smtClean="0"/>
              <a:t>, ma anche e soprattutto sul piano "esterno", potendo egli assumere, in caso di affidamento di lavori in  appalto  a ditte esterne, la qualifica di datore di lavoro-committente</a:t>
            </a:r>
            <a:r>
              <a:rPr lang="it-IT" sz="1400" u="sng" baseline="30000" dirty="0" smtClean="0"/>
              <a:t>(2)</a:t>
            </a:r>
            <a:r>
              <a:rPr lang="it-IT" sz="1400" dirty="0" smtClean="0"/>
              <a:t> rispetto a lavoratori "estranei" alla realtà condominiale perché dipendenti diretti dell'appaltatore, conformemente a quanto previsto dall'art. 26 </a:t>
            </a:r>
            <a:r>
              <a:rPr lang="it-IT" sz="1400" dirty="0" err="1" smtClean="0"/>
              <a:t>D.Lgs.</a:t>
            </a:r>
            <a:r>
              <a:rPr lang="it-IT" sz="1400" dirty="0" smtClean="0"/>
              <a:t> 81/2008 il quale, raccogliendo pro parte l'eredità dell'art. 7 </a:t>
            </a:r>
            <a:r>
              <a:rPr lang="it-IT" sz="1400" dirty="0" err="1" smtClean="0"/>
              <a:t>D.Lgs.</a:t>
            </a:r>
            <a:r>
              <a:rPr lang="it-IT" sz="1400" dirty="0" smtClean="0"/>
              <a:t> n. 626/1994, ha scolpito i contenuti della posizione di garanzia del committente ed i rapporti con l'appaltatore. la stipulazione del contratto d' appalto  non determina un effetto integralmente devolutivo dei doveri di sicurezza all'appaltatore, con conseguente piena e radicale liberazione del committente, permanendo in capo a quest'ultimo, precisi doveri nei confronti dell'appaltatore, quali, segnatamente, 1) la verifica dell'idoneità tecnico-professionale, 2) la cooperazione nell'attuazione delle misure di prevenzione, 3) il coordinamento degli interventi di prevenzione dai rischi derivanti dalle interferenze tra i lavori, 4) l'informazione sui rischi specifici.</a:t>
            </a:r>
          </a:p>
          <a:p>
            <a:pPr algn="just"/>
            <a:r>
              <a:rPr lang="it-IT" sz="1400" dirty="0" smtClean="0"/>
              <a:t>In questi termini la </a:t>
            </a:r>
            <a:r>
              <a:rPr lang="it-IT" sz="1400" dirty="0" err="1" smtClean="0"/>
              <a:t>ratio</a:t>
            </a:r>
            <a:r>
              <a:rPr lang="it-IT" sz="1400" dirty="0" smtClean="0"/>
              <a:t> dell'art. 26 si rinviene nella scelta del legislatore di affiancare alla posizione di garanzia </a:t>
            </a:r>
            <a:r>
              <a:rPr lang="it-IT" sz="1400" dirty="0" err="1" smtClean="0"/>
              <a:t>naturaliter</a:t>
            </a:r>
            <a:r>
              <a:rPr lang="it-IT" sz="1400" dirty="0" smtClean="0"/>
              <a:t> data dell'appaltatore rispetto ai suoi diretti dipendenti, anche quella del committente nel comune obiettivo del rafforzamento della tutela della salute e della sicurezza dei lavoratori coinvolti nell'esecuzione dell' appalto . Sotto quest'angolo visuale, la censura, emergente dal secondo motivo di ricorso proposto dall'amministratore di  condominio , avente ad oggetto il non «essersi (l'amministratore di  condominio ) in alcun modo ingerito nell'organizzazione, nella direzione e nell'esecuzione» non trova fondamento, prim'ancora che nella prevalente giurisprudenza in materia, nella stessa lettera della legge.</a:t>
            </a:r>
            <a:endParaRPr lang="it-IT" sz="1400"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60</a:t>
            </a:fld>
            <a:endParaRPr 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25000" lnSpcReduction="20000"/>
          </a:bodyPr>
          <a:lstStyle/>
          <a:p>
            <a:pPr algn="just"/>
            <a:r>
              <a:rPr lang="it-IT" sz="4400" dirty="0" smtClean="0"/>
              <a:t>Imponendo specifici doveri di sicurezza al committente, infatti, l'art. 26 </a:t>
            </a:r>
            <a:r>
              <a:rPr lang="it-IT" sz="4400" dirty="0" err="1" smtClean="0"/>
              <a:t>D.Lgs.</a:t>
            </a:r>
            <a:r>
              <a:rPr lang="it-IT" sz="4400" dirty="0" smtClean="0"/>
              <a:t> n. 81/2008 ha superato il principio generale secondo il quale l'appaltatore, al pari di qualunque altro datore di lavoro, dovrebbe essere considerato garante primario ed esclusivo della salute e dell'integrità fisica dei propri dipendenti, nella consapevolezza che l'ingerenza del committente finirebbe con il comprimere la sfera d'autonomia che costituisce l'elemento naturale del contratto d' appalto , donde la </a:t>
            </a:r>
            <a:r>
              <a:rPr lang="it-IT" sz="4400" dirty="0" err="1" smtClean="0"/>
              <a:t>tralatizia</a:t>
            </a:r>
            <a:r>
              <a:rPr lang="it-IT" sz="4400" dirty="0" smtClean="0"/>
              <a:t> affermazione del divieto d'ingerenza del committente nei lavori dell'appaltatore. Il principio dell'autonomia dell'appaltatore e della consequenziale liberazione del committente dalla responsabilità per i danni derivanti dalle attività poste in essere dall'appaltatore trova, infatti, terreno maggiormente fertile nell'area civilistica, pur non essendo escluso che, in presenza di determinate condizioni, l'appaltatore possa essere chiamato a rispondere in solido con l'imprenditore affidatario dei lavori.</a:t>
            </a:r>
          </a:p>
          <a:p>
            <a:pPr algn="just"/>
            <a:r>
              <a:rPr lang="it-IT" sz="4400" dirty="0" smtClean="0"/>
              <a:t>l'idoneità professionale dell'appaltatore, l'art. 26, comma 1, lett. b), impone al committente di fornire dettagliate informazioni sui rischi specifici esistenti nell'ambiente in cui sono destinati ad operare. Si tratta, forse, dell'obbligo che maggiormente contrassegna il particolare modo d'essere della disciplina della prevenzione antinfortunistica in caso di lavori in  </a:t>
            </a:r>
            <a:r>
              <a:rPr lang="it-IT" sz="4400" b="1" i="1" dirty="0" smtClean="0"/>
              <a:t>appalto</a:t>
            </a:r>
            <a:r>
              <a:rPr lang="it-IT" sz="4400" dirty="0" smtClean="0"/>
              <a:t> . Anche il contenuto di tale obbligo, al pari di quello or ora menzionato, costituisce il risultato di un'elaborazione giurisprudenziale ultraquarantennale. Nella vigenza dell'art. 7 </a:t>
            </a:r>
            <a:r>
              <a:rPr lang="it-IT" sz="4400" dirty="0" err="1" smtClean="0"/>
              <a:t>D.Lgs.</a:t>
            </a:r>
            <a:r>
              <a:rPr lang="it-IT" sz="4400" dirty="0" smtClean="0"/>
              <a:t> n. 626/1994, la giurisprudenza</a:t>
            </a:r>
            <a:r>
              <a:rPr lang="it-IT" sz="4400" u="sng" baseline="30000" dirty="0" smtClean="0"/>
              <a:t>(10)</a:t>
            </a:r>
            <a:r>
              <a:rPr lang="it-IT" sz="4400" dirty="0" smtClean="0"/>
              <a:t> aveva affermato doversi escludere «che l'obbligo del committente di informare dei rischi specifici» avesse «come destinatari non solo l'appaltatore ma anche i singoli dipendenti del medesimo». Si affermava, infatti, come il compito di informare i lavoratori spettasse al loro rispettivo datore di lavoro con le modalità imposte dallo stesso </a:t>
            </a:r>
            <a:r>
              <a:rPr lang="it-IT" sz="4400" dirty="0" err="1" smtClean="0"/>
              <a:t>D.Lgs.</a:t>
            </a:r>
            <a:r>
              <a:rPr lang="it-IT" sz="4400" dirty="0" smtClean="0"/>
              <a:t> n. 626/1994. Una tale affermazione mantiene la sua validità anche ai fini della disposizione di nuovo conio dal momento che i primi due commi dell'art. 26 fanno espressamente riferimento ai rapporti tra datori di lavoro — committenti ed appaltatori — ed ai doveri reciproci di informazione e collaborazione. In particolare, il predetto obbligo informativo, invero più in generale caratteristico del rapporto datore di lavoro-lavoratore</a:t>
            </a:r>
            <a:r>
              <a:rPr lang="it-IT" sz="4400" u="sng" baseline="30000" dirty="0" smtClean="0"/>
              <a:t>(11)</a:t>
            </a:r>
            <a:r>
              <a:rPr lang="it-IT" sz="4400" dirty="0" smtClean="0"/>
              <a:t>, una volta calato nel contratto di  </a:t>
            </a:r>
            <a:r>
              <a:rPr lang="it-IT" sz="4400" b="1" i="1" dirty="0" smtClean="0"/>
              <a:t>appalto</a:t>
            </a:r>
            <a:r>
              <a:rPr lang="it-IT" sz="4400" dirty="0" smtClean="0"/>
              <a:t>  risponde alla necessità di assicurare la necessaria collaborazione tra committente ed appaltatore nell'obiettivo tendenziale di minimizzare i rischi connessi all'esecuzione dei lavori in un contesto ove il coinvolgimento del committente non venga più riguardato nella "patologia" della violazione del divieto di ingerenza, ma nell'opposta "fisiologia" del virtuoso adempimento del dovere di cooperazione e collaborazione</a:t>
            </a:r>
            <a:r>
              <a:rPr lang="it-IT" sz="4400" u="sng" baseline="30000" dirty="0" smtClean="0"/>
              <a:t>(12)</a:t>
            </a:r>
            <a:r>
              <a:rPr lang="it-IT" sz="4400" dirty="0" smtClean="0"/>
              <a:t>.</a:t>
            </a:r>
          </a:p>
          <a:p>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61</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5</a:t>
            </a:fld>
            <a:endParaRPr lang="it-IT"/>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pPr algn="just"/>
            <a:r>
              <a:rPr lang="it-IT" sz="1300" dirty="0" smtClean="0"/>
              <a:t>proprio in un caso di esecuzione di lavori all'interno di un  condominio , la giurisprudenza</a:t>
            </a:r>
            <a:r>
              <a:rPr lang="it-IT" sz="1300" u="sng" baseline="30000" dirty="0" smtClean="0"/>
              <a:t>(19)</a:t>
            </a:r>
            <a:r>
              <a:rPr lang="it-IT" sz="1300" dirty="0" smtClean="0"/>
              <a:t> ha affermato come il principio della responsabilità del committente non possa essere applicato automaticamente, non potendo esigersi dallo stesso un controllo pressante, continuo e capillare sull'organizzazione e sull'andamento dei lavori, richiedendosi altresì un temperamento dei doveri di ingerenza nell'esecuzione del lavori.</a:t>
            </a:r>
          </a:p>
          <a:p>
            <a:pPr algn="just"/>
            <a:r>
              <a:rPr lang="it-IT" sz="1300" dirty="0" smtClean="0"/>
              <a:t>il principio secondo il quale l'attribuzione all’amministratore della qualifica di committente agli effetti della legge penale non può prescindere dalla valutazione dell'«incidenza della sua condotta nell'eziologia dell'evento» risulta altresì condiviso da quella giurisprudenza che nega l'imputabilità all'amministratore del  condominio  dei doveri prevenzionistici immanenti alla figura del committente quando questi non abbia concretamente e personalmente affidato l'esecuzione dei lavori all'appaltatore, non potendosi gravare lo stesso di una sorta di responsabilità di posizione in ragione dei doveri previsti dal codice civile nei confronti del  condominio. Ponendosi sul solco di quella giurisprudenza che, in caso di affidamento di lavori in  appalto  all'interno di un  </a:t>
            </a:r>
            <a:r>
              <a:rPr lang="it-IT" sz="1300" i="1" dirty="0" smtClean="0"/>
              <a:t>condominio</a:t>
            </a:r>
            <a:r>
              <a:rPr lang="it-IT" sz="1300" dirty="0" smtClean="0"/>
              <a:t> , subordina l'affermazione di responsabilità a titolo di committente dell'amministratore di  </a:t>
            </a:r>
            <a:r>
              <a:rPr lang="it-IT" sz="1300" i="1" dirty="0" smtClean="0"/>
              <a:t>condominio </a:t>
            </a:r>
            <a:r>
              <a:rPr lang="it-IT" sz="1300" dirty="0" smtClean="0"/>
              <a:t> alla valutazione delle circostanze del caso concreto, la sentenza in esame introduce un ulteriore elemento di valutazione, rimasto finora estraneo alla pur fitta elaborazione giurisprudenziale in materia, sebbene di cruciale rilievo nella richiamata ottica dell'esame dell'</a:t>
            </a:r>
            <a:r>
              <a:rPr lang="it-IT" sz="1300" i="1" dirty="0" err="1" smtClean="0"/>
              <a:t>an</a:t>
            </a:r>
            <a:r>
              <a:rPr lang="it-IT" sz="1300" i="1" dirty="0" smtClean="0"/>
              <a:t> </a:t>
            </a:r>
            <a:r>
              <a:rPr lang="it-IT" sz="1300" dirty="0" smtClean="0"/>
              <a:t>e del </a:t>
            </a:r>
            <a:r>
              <a:rPr lang="it-IT" sz="1300" i="1" dirty="0" smtClean="0"/>
              <a:t>quantum </a:t>
            </a:r>
            <a:r>
              <a:rPr lang="it-IT" sz="1300" dirty="0" smtClean="0"/>
              <a:t>del coinvolgimento dell'amministratore nell'affidamento dei lavori in  </a:t>
            </a:r>
            <a:r>
              <a:rPr lang="it-IT" sz="1300" i="1" dirty="0" smtClean="0"/>
              <a:t>appalto</a:t>
            </a:r>
            <a:r>
              <a:rPr lang="it-IT" sz="1300" dirty="0" smtClean="0"/>
              <a:t> . Si tratta, come ricordato, della circostanza che l' </a:t>
            </a:r>
            <a:r>
              <a:rPr lang="it-IT" sz="1300" i="1" dirty="0" smtClean="0"/>
              <a:t>appalto</a:t>
            </a:r>
            <a:r>
              <a:rPr lang="it-IT" sz="1300" dirty="0" smtClean="0"/>
              <a:t>  dei lavori sia stato deciso ed assegnato mediante delibera dell'assemblea condominiale alla quale l'amministratore di  </a:t>
            </a:r>
            <a:r>
              <a:rPr lang="it-IT" sz="1300" i="1" dirty="0" smtClean="0"/>
              <a:t>condominio</a:t>
            </a:r>
            <a:r>
              <a:rPr lang="it-IT" sz="1300" dirty="0" smtClean="0"/>
              <a:t>  era vincolato, la quale non può non rilevare ai fini dell'imputazione allo stesso di una responsabilità a titolo di committente pienamente connotata dal carattere della personalità.</a:t>
            </a:r>
          </a:p>
          <a:p>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62</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r>
              <a:rPr lang="it-IT" dirty="0" smtClean="0"/>
              <a:t>Se la prestazione dedotta nel contratto è un servizio (ad esempio servizio di pulizia) si sarà sempre in presenza di un contratto di appalto: se poi i “servizi” vengono effettuati in modo continuativo o periodico- come ad esempio il contratto di manutenzione dell’impianto di riscaldamento e di ascensore) si applicheranno, in quanto compatibili, le norme del contratto di somministrazione che si fondano sulla comune caratteristica della continuità/periodicità.</a:t>
            </a:r>
          </a:p>
          <a:p>
            <a:r>
              <a:rPr lang="it-IT" dirty="0" smtClean="0"/>
              <a:t>Il legislatore, nel disciplinare l’istituto, ha dato prevalenza agli appalti di opere, in quanto non tutti gli articoli del codice civile, che disciplinano il contratto de quo, sono applicabili a un appalto di servizi: ne è un esempio l’art. 1669 c.c. inerente alla rovina e ai gravi difetti di cose immobili.</a:t>
            </a:r>
            <a:br>
              <a:rPr lang="it-IT" dirty="0" smtClean="0"/>
            </a:br>
            <a:r>
              <a:rPr lang="it-IT" dirty="0" smtClean="0"/>
              <a:t>Nell’appalto rileva, in particolare, l’attività esplicata dall’appaltatore per il raggiungimento del risultato, indipendentemente dalla quantità di lavoro compiuto o dal materiale impiegato, a differenza della locazione di opere, per la quale l’imprenditore o il professionista si obbliga esclusivamente a prestare una determinata quantità di lavoro, a prescindere dal risultato che se ne può conseguire.</a:t>
            </a:r>
          </a:p>
          <a:p>
            <a:r>
              <a:rPr lang="it-IT" dirty="0" smtClean="0"/>
              <a:t>L’amministratore del condominio, quotidianamente, conclude contratti -prevalentemente verbali  di opera: quando ad esempio incarica un artigiano a intervenire nel condominio per eseguire interventi di piccola entità, quali a titolo meramente esemplificativo la sostituzione del nottolino della porta di ingresso, di una plafoniera, di una lampadina, la riparazione, modesta, di una parte comune.</a:t>
            </a:r>
            <a:br>
              <a:rPr lang="it-IT" dirty="0" smtClean="0"/>
            </a:br>
            <a:r>
              <a:rPr lang="it-IT" dirty="0" smtClean="0"/>
              <a:t>Nel caso quindi in cui il rapporto instaurato debba essere classificato quale contratto d’opera</a:t>
            </a:r>
            <a:br>
              <a:rPr lang="it-IT" dirty="0" smtClean="0"/>
            </a:br>
            <a:r>
              <a:rPr lang="it-IT" dirty="0" smtClean="0"/>
              <a:t>troveranno applicazione le norme degli articoli 2222 e seguenti del Codice Civile e non gli articoli 1655 e seguenti </a:t>
            </a:r>
            <a:br>
              <a:rPr lang="it-IT" dirty="0" smtClean="0"/>
            </a:b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9CC42D3-9043-4E60-A739-3A6DB09B0A88}"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 Se sono state autorizzate se l’appalto è a corpo, nessun compenso aggiuntivo sarà</a:t>
            </a:r>
            <a:r>
              <a:rPr lang="it-IT" dirty="0" smtClean="0">
                <a:sym typeface="Symbol"/>
              </a:rPr>
              <a:t></a:t>
            </a:r>
            <a:r>
              <a:rPr lang="it-IT" dirty="0" smtClean="0"/>
              <a:t/>
            </a:r>
            <a:br>
              <a:rPr lang="it-IT" dirty="0" smtClean="0"/>
            </a:br>
            <a:r>
              <a:rPr lang="it-IT" dirty="0" smtClean="0"/>
              <a:t>dovuto all’appaltatore, se invece il contratto è “a misura” sarà dovuto all’appaltatore un compenso supplementare.</a:t>
            </a:r>
            <a:br>
              <a:rPr lang="it-IT" dirty="0" smtClean="0"/>
            </a:br>
            <a:r>
              <a:rPr lang="it-IT" dirty="0" smtClean="0"/>
              <a:t>Le variazioni necessarie sono quelle imposte dalle regole dell’arte, da norme tecniche</a:t>
            </a:r>
            <a:br>
              <a:rPr lang="it-IT" dirty="0" smtClean="0"/>
            </a:br>
            <a:r>
              <a:rPr lang="it-IT" dirty="0" smtClean="0"/>
              <a:t>inderogabili, da nuove normative emanate nelle more dell’esecuzione del contratto: cioè da situazioni oggettivamente imprevedibili, che i contraenti non potevano conoscere al momento della conclusione del contratto ma che impongono la modifica del progetto.</a:t>
            </a:r>
            <a:br>
              <a:rPr lang="it-IT" dirty="0" smtClean="0"/>
            </a:br>
            <a:r>
              <a:rPr lang="it-IT" dirty="0" smtClean="0"/>
              <a:t>Ovviamente, deve trattarsi di una vera necessità e non di una intervenuta superiore difficoltà esecutiva, fattispecie questa disciplinata dall'art. 1664 c.c.</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9</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Possono essere apportate variazioni che non sono necessarie alla esecuzione a regola d’arte dell’opera appaltata.</a:t>
            </a:r>
            <a:br>
              <a:rPr lang="it-IT" dirty="0" smtClean="0"/>
            </a:br>
            <a:r>
              <a:rPr lang="it-IT" dirty="0" smtClean="0"/>
              <a:t>Anche in questo caso, solo ed unicamente il condominio, (committente), - e non il Direttore Lavori – può apportare variazioni al progetto, </a:t>
            </a:r>
            <a:r>
              <a:rPr lang="it-IT" dirty="0" err="1" smtClean="0"/>
              <a:t>purchè</a:t>
            </a:r>
            <a:r>
              <a:rPr lang="it-IT" dirty="0" smtClean="0"/>
              <a:t> non superino il sesto del prezzo complessivo convenuto.</a:t>
            </a:r>
            <a:br>
              <a:rPr lang="it-IT" dirty="0" smtClean="0"/>
            </a:br>
            <a:r>
              <a:rPr lang="it-IT" dirty="0" smtClean="0"/>
              <a:t>Esse non sono consentite a meno che non vengano accettate dall’appaltatore, quando le variazioni stesse, pur essendo contenute nel citato limite del sesto e pur avendo qualche connessione con l’opera, non siano necessarie alla completa o migliore esecuzione della stessa, né rientrano nel progetto, oppure importino notevoli modificazioni alla natura dell’opera (c.d. </a:t>
            </a:r>
            <a:r>
              <a:rPr lang="it-IT" smtClean="0"/>
              <a:t>lavori extracontrattuali</a:t>
            </a:r>
            <a:r>
              <a:rPr lang="it-IT" dirty="0" smtClean="0"/>
              <a:t>”), o notevoli modificazioni dei quantitativi nelle singole categorie di lavori previste</a:t>
            </a:r>
            <a:br>
              <a:rPr lang="it-IT" dirty="0" smtClean="0"/>
            </a:br>
            <a:r>
              <a:rPr lang="it-IT" dirty="0" smtClean="0"/>
              <a:t>nel contratto per l’esecuzione dell’opera medesima (art. 1661 cod. civ.).</a:t>
            </a:r>
            <a:endParaRPr lang="it-IT" dirty="0"/>
          </a:p>
        </p:txBody>
      </p:sp>
      <p:sp>
        <p:nvSpPr>
          <p:cNvPr id="4" name="Segnaposto numero diapositiva 3"/>
          <p:cNvSpPr>
            <a:spLocks noGrp="1"/>
          </p:cNvSpPr>
          <p:nvPr>
            <p:ph type="sldNum" sz="quarter" idx="10"/>
          </p:nvPr>
        </p:nvSpPr>
        <p:spPr/>
        <p:txBody>
          <a:bodyPr/>
          <a:lstStyle/>
          <a:p>
            <a:fld id="{89CC42D3-9043-4E60-A739-3A6DB09B0A88}" type="slidenum">
              <a:rPr lang="it-IT" smtClean="0"/>
              <a:pPr/>
              <a:t>17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874F9E0-FE9C-4EEC-88F8-3037CFA95B0D}" type="datetimeFigureOut">
              <a:rPr lang="it-IT" smtClean="0"/>
              <a:pPr/>
              <a:t>25/01/2019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B2FF57-578E-457A-8E33-66053F647F9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4F9E0-FE9C-4EEC-88F8-3037CFA95B0D}" type="datetimeFigureOut">
              <a:rPr lang="it-IT" smtClean="0"/>
              <a:pPr/>
              <a:t>25/01/2019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2FF57-578E-457A-8E33-66053F647F9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r"/>
            <a:r>
              <a:rPr lang="it-IT" dirty="0" smtClean="0"/>
              <a:t>IL CONTRATTO </a:t>
            </a:r>
            <a:r>
              <a:rPr lang="it-IT" dirty="0" err="1" smtClean="0"/>
              <a:t>DI</a:t>
            </a:r>
            <a:r>
              <a:rPr lang="it-IT" dirty="0" smtClean="0"/>
              <a:t> APPALTO</a:t>
            </a:r>
            <a:endParaRPr lang="it-IT" dirty="0"/>
          </a:p>
        </p:txBody>
      </p:sp>
      <p:sp>
        <p:nvSpPr>
          <p:cNvPr id="3" name="Sottotitolo 2"/>
          <p:cNvSpPr>
            <a:spLocks noGrp="1"/>
          </p:cNvSpPr>
          <p:nvPr>
            <p:ph type="subTitle" idx="1"/>
          </p:nvPr>
        </p:nvSpPr>
        <p:spPr/>
        <p:txBody>
          <a:bodyPr/>
          <a:lstStyle/>
          <a:p>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55000" lnSpcReduction="20000"/>
          </a:bodyPr>
          <a:lstStyle/>
          <a:p>
            <a:pPr algn="just"/>
            <a:endParaRPr lang="it-IT" dirty="0" smtClean="0"/>
          </a:p>
          <a:p>
            <a:pPr algn="just"/>
            <a:r>
              <a:rPr lang="it-IT" dirty="0" smtClean="0"/>
              <a:t>In primo luogo vanno individuate e deliberate le opere da fare eseguire:</a:t>
            </a:r>
            <a:br>
              <a:rPr lang="it-IT" dirty="0" smtClean="0"/>
            </a:br>
            <a:r>
              <a:rPr lang="it-IT" dirty="0" smtClean="0"/>
              <a:t>sarà opportuno far redigere un progetto dettagliato da parte di un tecnico di fiducia del Condominio</a:t>
            </a:r>
          </a:p>
          <a:p>
            <a:pPr algn="just"/>
            <a:r>
              <a:rPr lang="it-IT" dirty="0" smtClean="0"/>
              <a:t>Va effettuata poi la scelta dell’impresa alla quale affidare l’incarico dopo l’esame dei preventivi</a:t>
            </a:r>
          </a:p>
          <a:p>
            <a:pPr algn="just"/>
            <a:r>
              <a:rPr lang="it-IT" dirty="0" smtClean="0"/>
              <a:t>La stipula finale sarà preceduta dalla redazione di un contratto in cui si prevedono termini di esecuzione delle opere e di pagamento, decadenze, garanzie (anche decennale ex art. 1669 </a:t>
            </a:r>
            <a:r>
              <a:rPr lang="it-IT" dirty="0" err="1" smtClean="0"/>
              <a:t>c.c</a:t>
            </a:r>
            <a:r>
              <a:rPr lang="it-IT" dirty="0" smtClean="0"/>
              <a:t>), penali (ad esempio per il ritardo), testo del quale formerà parte integrante il “capitolato” ossia la descrizione, redatta sulla base del “progetto” suindicato, delle opere che l’appaltatore si impegna ad eseguire.</a:t>
            </a:r>
          </a:p>
          <a:p>
            <a:pPr algn="just"/>
            <a:r>
              <a:rPr lang="it-IT" dirty="0" smtClean="0"/>
              <a:t>Particolare attenzione andrà rivolta, anche alle caratteristiche societarie</a:t>
            </a:r>
            <a:br>
              <a:rPr lang="it-IT" dirty="0" smtClean="0"/>
            </a:br>
            <a:r>
              <a:rPr lang="it-IT" dirty="0" smtClean="0"/>
              <a:t>dell’impresa, alla sua esperienza e alla sua serietà professionale (in quanto</a:t>
            </a:r>
            <a:br>
              <a:rPr lang="it-IT" dirty="0" smtClean="0"/>
            </a:br>
            <a:r>
              <a:rPr lang="it-IT" dirty="0" smtClean="0"/>
              <a:t>committente </a:t>
            </a:r>
            <a:r>
              <a:rPr lang="it-IT" dirty="0" smtClean="0"/>
              <a:t>l’amministratore del condominio </a:t>
            </a:r>
            <a:r>
              <a:rPr lang="it-IT" dirty="0" smtClean="0"/>
              <a:t>sarà tenuto alle verifiche ed ai controlli di cui all’art. 26 </a:t>
            </a:r>
            <a:r>
              <a:rPr lang="it-IT" dirty="0" err="1" smtClean="0"/>
              <a:t>D.Lgs</a:t>
            </a:r>
            <a:r>
              <a:rPr lang="it-IT" dirty="0" smtClean="0"/>
              <a:t> 81/2008)</a:t>
            </a:r>
          </a:p>
          <a:p>
            <a:pPr algn="just">
              <a:buNone/>
            </a:pPr>
            <a:r>
              <a:rPr lang="it-IT" dirty="0" smtClean="0"/>
              <a:t/>
            </a:r>
            <a:br>
              <a:rPr lang="it-IT" dirty="0" smtClean="0"/>
            </a:b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1664 I comma CC</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Qualora per effetto di circostanze imprevedibili si siano verificati aumenti o diminuzioni nel costo dei materiali o della mano d'opera, tali da determinare un aumento o una diminuzione superiori al decimo del prezzo complessivo convenuto, l'appaltatore o il committente possono chiedere una revisione del prezzo medesimo. La revisione può essere accordata solo per quella differenza che eccede il decimo</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1664 II comma CC</a:t>
            </a:r>
            <a:endParaRPr lang="it-IT" dirty="0"/>
          </a:p>
        </p:txBody>
      </p:sp>
      <p:sp>
        <p:nvSpPr>
          <p:cNvPr id="3" name="Segnaposto contenuto 2"/>
          <p:cNvSpPr>
            <a:spLocks noGrp="1"/>
          </p:cNvSpPr>
          <p:nvPr>
            <p:ph idx="1"/>
          </p:nvPr>
        </p:nvSpPr>
        <p:spPr/>
        <p:txBody>
          <a:bodyPr/>
          <a:lstStyle/>
          <a:p>
            <a:pPr algn="just"/>
            <a:endParaRPr lang="it-IT" dirty="0" smtClean="0"/>
          </a:p>
          <a:p>
            <a:pPr algn="just"/>
            <a:r>
              <a:rPr lang="it-IT" dirty="0" smtClean="0"/>
              <a:t>Se nel corso dell'opera si manifestano difficoltà di esecuzione derivanti da cause geologiche, idriche e simili, non previste dalle parti, che rendono notevolmente più onerosa la prestazione dell'appaltatore, questi ha diritto a un equo compenso.</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err="1" smtClean="0"/>
              <a:t>Cass</a:t>
            </a:r>
            <a:r>
              <a:rPr lang="fr-FR" dirty="0" smtClean="0"/>
              <a:t>. </a:t>
            </a:r>
            <a:r>
              <a:rPr lang="fr-FR" dirty="0" err="1" smtClean="0"/>
              <a:t>civ</a:t>
            </a:r>
            <a:r>
              <a:rPr lang="fr-FR" dirty="0" smtClean="0"/>
              <a:t>. 13.01.2010 n. 380</a:t>
            </a:r>
            <a:endParaRPr lang="it-IT" dirty="0"/>
          </a:p>
        </p:txBody>
      </p:sp>
      <p:sp>
        <p:nvSpPr>
          <p:cNvPr id="3" name="Segnaposto contenuto 2"/>
          <p:cNvSpPr>
            <a:spLocks noGrp="1"/>
          </p:cNvSpPr>
          <p:nvPr>
            <p:ph idx="1"/>
          </p:nvPr>
        </p:nvSpPr>
        <p:spPr/>
        <p:txBody>
          <a:bodyPr>
            <a:normAutofit fontScale="77500" lnSpcReduction="20000"/>
          </a:bodyPr>
          <a:lstStyle/>
          <a:p>
            <a:pPr algn="just"/>
            <a:endParaRPr lang="it-IT" dirty="0" smtClean="0"/>
          </a:p>
          <a:p>
            <a:pPr algn="just"/>
            <a:r>
              <a:rPr lang="it-IT" dirty="0" smtClean="0"/>
              <a:t>In tema di appalto, l'equo compenso di cui all'art. 1664, comma secondo, cod. civ., dovuto in dipendenza della c.d. "sorpresa geologica", costituisce un supplemento di natura </a:t>
            </a:r>
            <a:r>
              <a:rPr lang="it-IT" dirty="0" err="1" smtClean="0"/>
              <a:t>indennitaria</a:t>
            </a:r>
            <a:r>
              <a:rPr lang="it-IT" dirty="0" smtClean="0"/>
              <a:t> proporzionale al prezzo, assolvente alla funzione di reintegrare l'appaltatore dei maggiori oneri, rispetto al compenso contrattuale, subiti per effetto delle impreviste ed imprevedibili difficoltà incontrate nell'esecuzione della prestazione per ostacoli di natura geologica e simili. Ne consegue che detto compenso non è determinabile da parte del giudice di merito laddove difetti la prova del prezzo originario, posto che è proprio di quest'ultimo che si deve necessariamente tener conto ai fini della determinazione dell'indennizzo.</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r>
              <a:rPr lang="it-IT" dirty="0" smtClean="0"/>
              <a:t>Particolare attenzione sarà rivolta alle caratteristiche dell’impresa, alla sua esperienza e serietà professionale poiché il Condominio è committente e, quindi, tenuto alle verifiche e controlli di cui all’art. 26 </a:t>
            </a:r>
            <a:r>
              <a:rPr lang="it-IT" dirty="0" err="1" smtClean="0"/>
              <a:t>D.Lgs</a:t>
            </a:r>
            <a:r>
              <a:rPr lang="it-IT" dirty="0" smtClean="0"/>
              <a:t> 81/2008 </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dirty="0" smtClean="0"/>
              <a:t>Sempre ai fini del rispetto delle norme previste dal Testo Unico Sicurezza, nel caso di cantieri temporanei o mobili, sarà opportuno, al fine di evitare che il committente sia responsabile della sicurezza del cantiere, nominare un responsabile dei lavori, che potrà coincidere con il progettista o con il Direttore Lavori, al quale delegare gli oneri e i poteri – anche decisionali - per il rispetto di dette norme.</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Direttore Lavori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E’ il professionista, incaricato dal committente.</a:t>
            </a:r>
          </a:p>
          <a:p>
            <a:pPr algn="just"/>
            <a:r>
              <a:rPr lang="it-IT" dirty="0" smtClean="0"/>
              <a:t>Il suo ruolo è quello di verificare che l’opera, dal punto di vista tecnico, sia conforme al progetto ed al capitolato, sorvegliarne l’esecuzione, individuare e correggere le eventuali carenze che possano impedire il buon esito dell’opera.</a:t>
            </a:r>
          </a:p>
          <a:p>
            <a:pPr algn="just"/>
            <a:r>
              <a:rPr lang="it-IT" dirty="0" smtClean="0"/>
              <a:t>Egli può rappresentare il committente solo per le manifestazioni di volontà inerenti a questioni di carattere strettamente tecnico (accettazione dell’opera conforme al progetto ed eseguita a regola d’arte).</a:t>
            </a:r>
          </a:p>
          <a:p>
            <a:pPr algn="just"/>
            <a:r>
              <a:rPr lang="it-IT" dirty="0" smtClean="0"/>
              <a:t>Non ha viceversa alcun potere di rappresentanza con riguardo alla resa di dichiarazioni ed al compimento di atti aventi contenuto giuridico</a:t>
            </a:r>
          </a:p>
          <a:p>
            <a:pPr algn="just"/>
            <a:r>
              <a:rPr lang="it-IT" dirty="0" smtClean="0"/>
              <a:t>Accerta i vizi dell’opera, ma solo ed esclusivamente il committente è</a:t>
            </a:r>
            <a:br>
              <a:rPr lang="it-IT" dirty="0" smtClean="0"/>
            </a:br>
            <a:r>
              <a:rPr lang="it-IT" dirty="0" smtClean="0"/>
              <a:t>legittimato alla relativa denuncia</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1659 cc</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L'appaltatore non può apportare variazioni alle modalità convenute dell'opera se il committente non le ha autorizzate.</a:t>
            </a:r>
          </a:p>
          <a:p>
            <a:pPr algn="just"/>
            <a:r>
              <a:rPr lang="it-IT" dirty="0" smtClean="0"/>
              <a:t>L’autorizzazione si deve provare per iscritto.</a:t>
            </a:r>
          </a:p>
          <a:p>
            <a:pPr algn="just"/>
            <a:r>
              <a:rPr lang="it-IT" dirty="0" smtClean="0"/>
              <a:t>Anche quando le modificazioni sono state autorizzate, l'appaltatore, se il prezzo dell'intera opera è stato determinato globalmente, non ha diritto a compenso per le variazioni o per le aggiunte, salvo diversa </a:t>
            </a:r>
            <a:r>
              <a:rPr lang="it-IT" dirty="0" err="1" smtClean="0"/>
              <a:t>pattuizione</a:t>
            </a:r>
            <a:r>
              <a:rPr lang="it-IT" dirty="0" smtClean="0"/>
              <a:t>.</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1661 </a:t>
            </a:r>
            <a:r>
              <a:rPr lang="it-IT" dirty="0" err="1" smtClean="0"/>
              <a:t>CC</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Il committente può apportare variazioni al progetto, purché il loro ammontare non superi il sesto del prezzo complessivo convenuto. L'appaltatore ha diritto al compenso per i maggiori lavori eseguiti, anche se il prezzo dell'opera era stato determinato globalmente</a:t>
            </a:r>
          </a:p>
          <a:p>
            <a:pPr algn="just"/>
            <a:r>
              <a:rPr lang="it-IT" dirty="0" smtClean="0"/>
              <a:t>La disposizione del comma precedente non si applica quando le variazioni, pur essendo contenute nei limiti suddetti, importano notevoli modificazioni della natura dell'opera o dei quantitativi nelle singole categorie di lavori previste nel contratto per l'esecuzione dell'opera medesima.</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1662 </a:t>
            </a:r>
            <a:r>
              <a:rPr lang="it-IT" dirty="0" err="1" smtClean="0"/>
              <a:t>CC</a:t>
            </a:r>
            <a:endParaRPr lang="it-IT" dirty="0"/>
          </a:p>
        </p:txBody>
      </p:sp>
      <p:sp>
        <p:nvSpPr>
          <p:cNvPr id="3" name="Segnaposto contenuto 2"/>
          <p:cNvSpPr>
            <a:spLocks noGrp="1"/>
          </p:cNvSpPr>
          <p:nvPr>
            <p:ph idx="1"/>
          </p:nvPr>
        </p:nvSpPr>
        <p:spPr/>
        <p:txBody>
          <a:bodyPr>
            <a:normAutofit fontScale="77500" lnSpcReduction="20000"/>
          </a:bodyPr>
          <a:lstStyle/>
          <a:p>
            <a:pPr algn="just"/>
            <a:endParaRPr lang="it-IT" dirty="0" smtClean="0"/>
          </a:p>
          <a:p>
            <a:pPr algn="just"/>
            <a:r>
              <a:rPr lang="it-IT" dirty="0" smtClean="0"/>
              <a:t>Il committente ha diritto di controllare lo svolgimento dei lavori e di verificarne a proprie spese lo stato </a:t>
            </a:r>
          </a:p>
          <a:p>
            <a:pPr algn="just"/>
            <a:r>
              <a:rPr lang="it-IT" dirty="0" smtClean="0"/>
              <a:t>Quando, nel corso dell'opera, si accerta che la sua esecuzione non procede secondo le condizioni stabilite dal contratto e a regola d’arte, il committente può fissare un congruo termine entro il quale l'appaltatore si deve conformare a tali condizioni; trascorso inutilmente il termine stabilito, il contratto è risoluto, salvo il diritto del committente al risarcimento del danno</a:t>
            </a:r>
          </a:p>
          <a:p>
            <a:pPr>
              <a:buNone/>
            </a:pPr>
            <a:r>
              <a:rPr lang="it-IT" dirty="0" smtClean="0"/>
              <a:t/>
            </a:r>
            <a:br>
              <a:rPr lang="it-IT" dirty="0" smtClean="0"/>
            </a:b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1571612"/>
            <a:ext cx="8229600" cy="4554551"/>
          </a:xfrm>
        </p:spPr>
        <p:txBody>
          <a:bodyPr/>
          <a:lstStyle/>
          <a:p>
            <a:pPr algn="just"/>
            <a:endParaRPr lang="it-IT" dirty="0" smtClean="0"/>
          </a:p>
          <a:p>
            <a:pPr algn="just"/>
            <a:r>
              <a:rPr lang="it-IT" dirty="0" smtClean="0"/>
              <a:t>Il contratto d’appalto, nella normativa antecedente il codice civile vigente, era inquadrato nella categoria della </a:t>
            </a:r>
            <a:r>
              <a:rPr lang="it-IT" dirty="0" err="1" smtClean="0"/>
              <a:t>locatio</a:t>
            </a:r>
            <a:r>
              <a:rPr lang="it-IT" dirty="0" smtClean="0"/>
              <a:t> </a:t>
            </a:r>
            <a:r>
              <a:rPr lang="it-IT" dirty="0" err="1" smtClean="0"/>
              <a:t>operis</a:t>
            </a:r>
            <a:r>
              <a:rPr lang="it-IT" dirty="0" smtClean="0"/>
              <a:t>, e comprendeva il contratto di lavoro autonomo, l’appalto ed il trasporto</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1664 </a:t>
            </a:r>
            <a:r>
              <a:rPr lang="it-IT" dirty="0" err="1" smtClean="0"/>
              <a:t>CC</a:t>
            </a:r>
            <a:endParaRPr lang="it-IT" dirty="0"/>
          </a:p>
        </p:txBody>
      </p:sp>
      <p:sp>
        <p:nvSpPr>
          <p:cNvPr id="3" name="Segnaposto contenuto 2"/>
          <p:cNvSpPr>
            <a:spLocks noGrp="1"/>
          </p:cNvSpPr>
          <p:nvPr>
            <p:ph idx="1"/>
          </p:nvPr>
        </p:nvSpPr>
        <p:spPr/>
        <p:txBody>
          <a:bodyPr>
            <a:normAutofit fontScale="77500" lnSpcReduction="20000"/>
          </a:bodyPr>
          <a:lstStyle/>
          <a:p>
            <a:pPr algn="just"/>
            <a:endParaRPr lang="it-IT" dirty="0" smtClean="0"/>
          </a:p>
          <a:p>
            <a:pPr algn="just"/>
            <a:r>
              <a:rPr lang="it-IT" dirty="0" smtClean="0"/>
              <a:t>Qualora per effetto di circostanze imprevedibili si siano verificati aumenti o diminuzioni nel costo dei materiali o della mano d'opera, tali da determinare un aumento o una diminuzione superiori al decimo del prezzo complessivo convenuto, l'appaltatore o il committente possono chiedere una revisione del prezzo medesimo. La revisione può essere accordata solo per quella differenza che eccede il decimo</a:t>
            </a:r>
          </a:p>
          <a:p>
            <a:pPr algn="just"/>
            <a:r>
              <a:rPr lang="it-IT" dirty="0" smtClean="0"/>
              <a:t>Se nel corso dell'opera si manifestano difficoltà di esecuzione derivanti da cause geologiche, idriche e simili, non previste dalle parti che rendono notevolmente più onerosa la prestazione dell'appaltatore, questi ha diritto a un equo compenso.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1660 </a:t>
            </a:r>
            <a:r>
              <a:rPr lang="it-IT" dirty="0" err="1" smtClean="0"/>
              <a:t>CC</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Se per l'esecuzione dell'opera a regola d’arte è necessario apportare variazioni al progetto e le parti non si accordano, spetta al giudice di determinare le variazioni da introdurre e le correlative variazioni del prezzo</a:t>
            </a:r>
          </a:p>
          <a:p>
            <a:pPr algn="just"/>
            <a:r>
              <a:rPr lang="it-IT" dirty="0" smtClean="0"/>
              <a:t>Se l'importo delle variazioni supera il sesto del prezzo complessivo convenuto, l'appaltatore può recedere dal contratto e può ottenere, secondo le circostanze, un'equa indennità.</a:t>
            </a:r>
          </a:p>
          <a:p>
            <a:pPr algn="just"/>
            <a:r>
              <a:rPr lang="it-IT" dirty="0" smtClean="0"/>
              <a:t>Se le variazioni sono di notevole entità, il committente può recedere dal contratto ed è tenuto a corrispondere un equo indennizzo</a:t>
            </a:r>
          </a:p>
          <a:p>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Civ. 21.02.2017 n. 4430</a:t>
            </a:r>
            <a:endParaRPr lang="it-IT" dirty="0"/>
          </a:p>
        </p:txBody>
      </p:sp>
      <p:sp>
        <p:nvSpPr>
          <p:cNvPr id="3" name="Segnaposto contenuto 2"/>
          <p:cNvSpPr>
            <a:spLocks noGrp="1"/>
          </p:cNvSpPr>
          <p:nvPr>
            <p:ph idx="1"/>
          </p:nvPr>
        </p:nvSpPr>
        <p:spPr/>
        <p:txBody>
          <a:bodyPr>
            <a:normAutofit fontScale="55000" lnSpcReduction="20000"/>
          </a:bodyPr>
          <a:lstStyle/>
          <a:p>
            <a:pPr algn="just"/>
            <a:endParaRPr lang="it-IT" dirty="0" smtClean="0"/>
          </a:p>
          <a:p>
            <a:pPr algn="just"/>
            <a:r>
              <a:rPr lang="it-IT" dirty="0" smtClean="0"/>
              <a:t>La delibera assembleare in ordine alla manutenzione straordinaria deve determinare l'oggetto del contratto di appalto da stipulare con l'impresa prescelta, ovvero le opere da compiersi ed il prezzo dei lavori, non necessariamente specificando tutti i particolari dell'opera, ma comunque fissandone gli elementi costruttivi fondamentali, nella loro consistenza qualitativa e quantitativa. Sono, peraltro, ammissibili successive integrazioni della delibera di approvazione dei lavori, pure inizialmente indeterminata, sulla base di accertamenti tecnici da compiersi. In ogni caso, l'autorizzazione assembleare di un'opera può reputarsi comprensiva di ogni altro lavoro intrinsecamente connesso nel preventivo approvato. I condomini non possono, però, sollecitare il sindacato dell'autorità giudiziaria sulla delibera di approvazione dei lavori straordinari, censurando l'utilità dei lavori, l'adeguatezza tecnica dell'intervento manutentivo stabilito, o la scelta di un preventivo di spesa meno vantaggioso di quello contenuto in altra offerta. Il controllo del giudice sulle delibere delle assemblee condominiali è limitato al riscontro della legittimità, in base alle norme di legge o del regolamento condominiale, e giunge fino alla soglia dell'eccesso di potere, mentre non può mai estendersi alla valutazione del merito ed alla verifica delle modalità di esercizio del potere discrezionale spettante all'assemblea.</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1665 cc</a:t>
            </a:r>
            <a:endParaRPr lang="it-IT" dirty="0"/>
          </a:p>
        </p:txBody>
      </p:sp>
      <p:sp>
        <p:nvSpPr>
          <p:cNvPr id="3" name="Segnaposto contenuto 2"/>
          <p:cNvSpPr>
            <a:spLocks noGrp="1"/>
          </p:cNvSpPr>
          <p:nvPr>
            <p:ph idx="1"/>
          </p:nvPr>
        </p:nvSpPr>
        <p:spPr/>
        <p:txBody>
          <a:bodyPr>
            <a:normAutofit fontScale="70000" lnSpcReduction="20000"/>
          </a:bodyPr>
          <a:lstStyle/>
          <a:p>
            <a:pPr algn="just"/>
            <a:endParaRPr lang="it-IT" dirty="0" smtClean="0"/>
          </a:p>
          <a:p>
            <a:pPr algn="just"/>
            <a:r>
              <a:rPr lang="it-IT" dirty="0" smtClean="0"/>
              <a:t>Il committente, prima di ricevere la consegna, ha diritto di </a:t>
            </a:r>
            <a:r>
              <a:rPr lang="it-IT" b="1" dirty="0" smtClean="0"/>
              <a:t>verificare</a:t>
            </a:r>
            <a:r>
              <a:rPr lang="it-IT" dirty="0" smtClean="0"/>
              <a:t> l’opera compiuta </a:t>
            </a:r>
          </a:p>
          <a:p>
            <a:pPr algn="just"/>
            <a:r>
              <a:rPr lang="it-IT" dirty="0" smtClean="0"/>
              <a:t>La verifica deve essere fatta dal committente appena l’appaltatore lo mette in condizione di poterla eseguire.</a:t>
            </a:r>
          </a:p>
          <a:p>
            <a:pPr algn="just"/>
            <a:r>
              <a:rPr lang="it-IT" dirty="0" smtClean="0"/>
              <a:t>Se, nonostante l’invito fattogli dall’appaltatore, il committente tralascia di procedere alla verifica senza giusti motivi, ovvero non ne </a:t>
            </a:r>
            <a:r>
              <a:rPr lang="it-IT" b="1" dirty="0" smtClean="0"/>
              <a:t>comunica il risultato</a:t>
            </a:r>
            <a:r>
              <a:rPr lang="it-IT" dirty="0" smtClean="0"/>
              <a:t> entro un breve termine, l’opera si considera </a:t>
            </a:r>
            <a:r>
              <a:rPr lang="it-IT" b="1" dirty="0" smtClean="0"/>
              <a:t>accettata</a:t>
            </a:r>
            <a:r>
              <a:rPr lang="it-IT" dirty="0" smtClean="0"/>
              <a:t>.</a:t>
            </a:r>
          </a:p>
          <a:p>
            <a:pPr algn="just"/>
            <a:r>
              <a:rPr lang="it-IT" dirty="0" smtClean="0"/>
              <a:t>Se il committente riceve senza riserve la consegna dell’opera questa si considera accettata </a:t>
            </a:r>
            <a:r>
              <a:rPr lang="it-IT" dirty="0" err="1" smtClean="0"/>
              <a:t>ancorchè</a:t>
            </a:r>
            <a:r>
              <a:rPr lang="it-IT" dirty="0" smtClean="0"/>
              <a:t> non si sia proceduto alla verifica.</a:t>
            </a:r>
          </a:p>
          <a:p>
            <a:pPr algn="just"/>
            <a:r>
              <a:rPr lang="it-IT" dirty="0" smtClean="0"/>
              <a:t>Salvo diversa </a:t>
            </a:r>
            <a:r>
              <a:rPr lang="it-IT" dirty="0" err="1" smtClean="0"/>
              <a:t>pattuizione</a:t>
            </a:r>
            <a:r>
              <a:rPr lang="it-IT" dirty="0" smtClean="0"/>
              <a:t> o uso contrario, l’appaltatore ha diritto al pagamento del corrispettivo quando l’opera è accettata dal committente</a:t>
            </a:r>
          </a:p>
          <a:p>
            <a:pPr algn="just"/>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62500" lnSpcReduction="20000"/>
          </a:bodyPr>
          <a:lstStyle/>
          <a:p>
            <a:pPr algn="just"/>
            <a:endParaRPr lang="it-IT" dirty="0" smtClean="0"/>
          </a:p>
          <a:p>
            <a:pPr algn="just"/>
            <a:endParaRPr lang="it-IT" dirty="0" smtClean="0"/>
          </a:p>
          <a:p>
            <a:pPr algn="just"/>
            <a:r>
              <a:rPr lang="it-IT" dirty="0" smtClean="0"/>
              <a:t>Il contratto di appalto si estingue per le cause proprie di ogni contratto (adempimento, risoluzione per inadempimento, impossibilità sopravvenuta, mutuo consenso, confusione e - negli appalti di durata - il decorso del tempo).</a:t>
            </a:r>
          </a:p>
          <a:p>
            <a:pPr algn="just">
              <a:buNone/>
            </a:pPr>
            <a:r>
              <a:rPr lang="it-IT" dirty="0" smtClean="0"/>
              <a:t>      Vi sono poi delle ipotesi particolari, specifiche per il contratto di appalto, tra le quali il fallimento dell'appaltatore o quello del committente (art. 81 L.F.), nonché il </a:t>
            </a:r>
            <a:r>
              <a:rPr lang="it-IT" dirty="0" err="1" smtClean="0"/>
              <a:t>perimento</a:t>
            </a:r>
            <a:r>
              <a:rPr lang="it-IT" dirty="0" smtClean="0"/>
              <a:t> o il deterioramento dell'opera per causa non imputabile, prima che sia intervenuta l'accettazione (art. 1673 c.c.).</a:t>
            </a:r>
          </a:p>
          <a:p>
            <a:pPr algn="just">
              <a:buNone/>
            </a:pPr>
            <a:r>
              <a:rPr lang="it-IT" dirty="0" smtClean="0"/>
              <a:t>      Un'ipotesi particolare di estinzione dell'appalto è prevista dall'art. 1671 c.c.: "il committente può recedere dal contratto, anche se è stata iniziata l'esecuzione dell'opera o la prestazione del servizio, purché tenga indenne l'appaltatore dalle spese sostenute, dai lavori eseguiti e dal mancato guadagno”</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02.05.2011 n 9645</a:t>
            </a:r>
            <a:endParaRPr lang="it-IT" dirty="0"/>
          </a:p>
        </p:txBody>
      </p:sp>
      <p:sp>
        <p:nvSpPr>
          <p:cNvPr id="3" name="Segnaposto contenuto 2"/>
          <p:cNvSpPr>
            <a:spLocks noGrp="1"/>
          </p:cNvSpPr>
          <p:nvPr>
            <p:ph idx="1"/>
          </p:nvPr>
        </p:nvSpPr>
        <p:spPr/>
        <p:txBody>
          <a:bodyPr>
            <a:normAutofit fontScale="85000" lnSpcReduction="20000"/>
          </a:bodyPr>
          <a:lstStyle/>
          <a:p>
            <a:pPr algn="just"/>
            <a:endParaRPr lang="it-IT" dirty="0" smtClean="0"/>
          </a:p>
          <a:p>
            <a:pPr algn="just"/>
            <a:r>
              <a:rPr lang="it-IT" dirty="0" smtClean="0"/>
              <a:t>Nel contratto di appalto, il recesso unilaterale del committente previsto dall'art. 1671 cod. civ. costituisce esercizio di un diritto potestativo e, come tale, non esige che ricorra una giusta causa; ne consegue che la domanda giudiziale con la quale l'appaltatore chieda l'accertamento di tale recesso si fonda su presupposti diversi da quelli posti a base dell'azione con cui il medesimo deduca l'inadempimento del committente, </a:t>
            </a:r>
            <a:r>
              <a:rPr lang="it-IT" dirty="0" err="1" smtClean="0"/>
              <a:t>giacchè</a:t>
            </a:r>
            <a:r>
              <a:rPr lang="it-IT" dirty="0" smtClean="0"/>
              <a:t> quest'ultima domanda implica un'indagine comparativa delle condotte tenute dalle parti al fine di verificare la colpevolezza e la gravità del comportamento denunciato.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pPr algn="just"/>
            <a:r>
              <a:rPr lang="it-IT" dirty="0" smtClean="0"/>
              <a:t>La morte dell'appaltatore non estingue il contratto, salvo che la considerazione della sua persona sia stato il motivo</a:t>
            </a:r>
            <a:br>
              <a:rPr lang="it-IT" dirty="0" smtClean="0"/>
            </a:br>
            <a:r>
              <a:rPr lang="it-IT" dirty="0" smtClean="0"/>
              <a:t>determinante del contratto (art. 1674 c.c.)</a:t>
            </a:r>
          </a:p>
          <a:p>
            <a:pPr algn="just">
              <a:buNone/>
            </a:pPr>
            <a:r>
              <a:rPr lang="it-IT" dirty="0" smtClean="0"/>
              <a:t>     Il rapporto prosegue con gli eredi, ma se costoro non danno sufficiente affidamento per la buona prosecuzione dell'opera il committente può recedere e gli eredi hanno diritto ad essere pagati per la parte di opere già eseguita (art. 1675 c.c.); in tal caso, però, non hanno diritto a essere</a:t>
            </a:r>
            <a:br>
              <a:rPr lang="it-IT" dirty="0" smtClean="0"/>
            </a:br>
            <a:r>
              <a:rPr lang="it-IT" dirty="0" smtClean="0"/>
              <a:t>compensati del mancato guadagno.</a:t>
            </a:r>
          </a:p>
          <a:p>
            <a:pPr algn="just">
              <a:buNone/>
            </a:pPr>
            <a:r>
              <a:rPr lang="it-IT" dirty="0" smtClean="0"/>
              <a:t>     La norma si ritiene applicabile analogicamente ai casi di interdizione, inabilitazione, incapacità naturale o assenza dell'appaltatore, quando la considerazione della sua persona sia stato il motivo determinante del contratto.</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dirty="0" smtClean="0"/>
              <a:t>     Art. 1667 CC          ART. 1669 </a:t>
            </a:r>
            <a:r>
              <a:rPr lang="it-IT" dirty="0" err="1" smtClean="0"/>
              <a:t>CC</a:t>
            </a:r>
            <a:endParaRPr lang="it-IT" dirty="0"/>
          </a:p>
        </p:txBody>
      </p:sp>
      <p:sp>
        <p:nvSpPr>
          <p:cNvPr id="3" name="Segnaposto contenuto 2"/>
          <p:cNvSpPr>
            <a:spLocks noGrp="1"/>
          </p:cNvSpPr>
          <p:nvPr>
            <p:ph sz="half" idx="1"/>
          </p:nvPr>
        </p:nvSpPr>
        <p:spPr/>
        <p:txBody>
          <a:bodyPr>
            <a:normAutofit fontScale="55000" lnSpcReduction="20000"/>
          </a:bodyPr>
          <a:lstStyle/>
          <a:p>
            <a:pPr algn="just"/>
            <a:endParaRPr lang="it-IT" dirty="0" smtClean="0"/>
          </a:p>
          <a:p>
            <a:pPr algn="just"/>
            <a:r>
              <a:rPr lang="it-IT" dirty="0" smtClean="0"/>
              <a:t>L’appaltatore </a:t>
            </a:r>
            <a:r>
              <a:rPr lang="it-IT" dirty="0"/>
              <a:t>è tenuto alla garanzia per le difformità e i vizi dell’opera. La garanzia non è dovuta se il committente ha accettato l’opera e le difformità o i vizi erano da lui conosciuti o erano riconoscibili </a:t>
            </a:r>
            <a:r>
              <a:rPr lang="it-IT" dirty="0" smtClean="0"/>
              <a:t>, </a:t>
            </a:r>
            <a:r>
              <a:rPr lang="it-IT" dirty="0"/>
              <a:t>purché, in questo caso, non siano stati in mala fede </a:t>
            </a:r>
            <a:r>
              <a:rPr lang="it-IT" dirty="0" smtClean="0"/>
              <a:t>taciuti </a:t>
            </a:r>
            <a:r>
              <a:rPr lang="it-IT" dirty="0"/>
              <a:t>dall’appaltatore.</a:t>
            </a:r>
          </a:p>
          <a:p>
            <a:pPr algn="just"/>
            <a:r>
              <a:rPr lang="it-IT" dirty="0"/>
              <a:t>Il committente deve, a pena di decadenza, denunziare all’appaltatore le difformità o i vizi entro sessanta giorni dalla scoperta. La denunzia non è necessaria se l’appaltatore ha riconosciuto le difformità o i vizi o se li ha occultati.</a:t>
            </a:r>
          </a:p>
          <a:p>
            <a:pPr algn="just"/>
            <a:r>
              <a:rPr lang="it-IT" dirty="0"/>
              <a:t>L’azione contro l’appaltatore si prescrive in due anni dal giorno della consegna dell’opera. Il committente convenuto per il pagamento può sempre far valere la garanzia, purché le difformità o i vizi siano stati denunziati entro sessanta giorni dalla scoperta e prima che siano decorsi i due anni dalla consegna </a:t>
            </a:r>
          </a:p>
          <a:p>
            <a:endParaRPr lang="it-IT" dirty="0"/>
          </a:p>
        </p:txBody>
      </p:sp>
      <p:sp>
        <p:nvSpPr>
          <p:cNvPr id="4" name="Segnaposto contenuto 3"/>
          <p:cNvSpPr>
            <a:spLocks noGrp="1"/>
          </p:cNvSpPr>
          <p:nvPr>
            <p:ph sz="half" idx="2"/>
          </p:nvPr>
        </p:nvSpPr>
        <p:spPr/>
        <p:txBody>
          <a:bodyPr>
            <a:normAutofit fontScale="55000" lnSpcReduction="20000"/>
          </a:bodyPr>
          <a:lstStyle/>
          <a:p>
            <a:endParaRPr lang="it-IT" dirty="0" smtClean="0"/>
          </a:p>
          <a:p>
            <a:pPr algn="just"/>
            <a:r>
              <a:rPr lang="it-IT" dirty="0" smtClean="0"/>
              <a:t>Quando </a:t>
            </a:r>
            <a:r>
              <a:rPr lang="it-IT" dirty="0"/>
              <a:t>si tratta di edifici o di altre cose immobili destinate per loro natura a lunga durata </a:t>
            </a:r>
            <a:r>
              <a:rPr lang="it-IT" dirty="0" smtClean="0"/>
              <a:t>se</a:t>
            </a:r>
            <a:r>
              <a:rPr lang="it-IT" dirty="0"/>
              <a:t>, nel corso di dieci anni dal compimento, l’opera, per vizio del suolo o per difetto della costruzione, rovina in tutto o in parte, ovvero presenta evidente pericolo di rovina o gravi difetti, l’appaltatore è responsabile nei confronti del committente e dei suoi aventi causa, purché sia fatta la denunzia entro un anno dalla scoperta.</a:t>
            </a:r>
          </a:p>
          <a:p>
            <a:pPr algn="just"/>
            <a:r>
              <a:rPr lang="it-IT" dirty="0"/>
              <a:t>Il diritto del committente si prescrive in un anno dalla denunzia </a:t>
            </a:r>
          </a:p>
          <a:p>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1667 CC                     Art. 1669 </a:t>
            </a:r>
            <a:r>
              <a:rPr lang="it-IT" dirty="0" err="1" smtClean="0"/>
              <a:t>CC</a:t>
            </a:r>
            <a:endParaRPr lang="it-IT" dirty="0"/>
          </a:p>
        </p:txBody>
      </p:sp>
      <p:sp>
        <p:nvSpPr>
          <p:cNvPr id="3" name="Segnaposto contenuto 2"/>
          <p:cNvSpPr>
            <a:spLocks noGrp="1"/>
          </p:cNvSpPr>
          <p:nvPr>
            <p:ph sz="half" idx="1"/>
          </p:nvPr>
        </p:nvSpPr>
        <p:spPr/>
        <p:txBody>
          <a:bodyPr/>
          <a:lstStyle/>
          <a:p>
            <a:endParaRPr lang="it-IT" dirty="0" smtClean="0"/>
          </a:p>
          <a:p>
            <a:r>
              <a:rPr lang="it-IT" dirty="0" smtClean="0"/>
              <a:t>Ha natura contrattuale</a:t>
            </a:r>
            <a:endParaRPr lang="it-IT" dirty="0"/>
          </a:p>
        </p:txBody>
      </p:sp>
      <p:sp>
        <p:nvSpPr>
          <p:cNvPr id="4" name="Segnaposto contenuto 3"/>
          <p:cNvSpPr>
            <a:spLocks noGrp="1"/>
          </p:cNvSpPr>
          <p:nvPr>
            <p:ph sz="half" idx="2"/>
          </p:nvPr>
        </p:nvSpPr>
        <p:spPr/>
        <p:txBody>
          <a:bodyPr/>
          <a:lstStyle/>
          <a:p>
            <a:pPr algn="just"/>
            <a:endParaRPr lang="it-IT" dirty="0" smtClean="0"/>
          </a:p>
          <a:p>
            <a:pPr algn="just"/>
            <a:r>
              <a:rPr lang="it-IT" dirty="0" smtClean="0"/>
              <a:t>Pur presupponendo un  rapporto contrattuale, configura una responsabilità extracontrattuale di ordine pubblico</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Art. 812 </a:t>
            </a:r>
            <a:r>
              <a:rPr lang="it-IT" dirty="0" err="1" smtClean="0"/>
              <a:t>CC</a:t>
            </a:r>
            <a:endParaRPr lang="it-IT" dirty="0"/>
          </a:p>
        </p:txBody>
      </p:sp>
      <p:sp>
        <p:nvSpPr>
          <p:cNvPr id="6" name="Segnaposto contenuto 5"/>
          <p:cNvSpPr>
            <a:spLocks noGrp="1"/>
          </p:cNvSpPr>
          <p:nvPr>
            <p:ph idx="1"/>
          </p:nvPr>
        </p:nvSpPr>
        <p:spPr/>
        <p:txBody>
          <a:bodyPr>
            <a:normAutofit fontScale="92500" lnSpcReduction="20000"/>
          </a:bodyPr>
          <a:lstStyle/>
          <a:p>
            <a:pPr algn="just"/>
            <a:r>
              <a:rPr lang="it-IT" dirty="0"/>
              <a:t>Sono beni immobili il suolo, le sorgenti e i corsi d’acqua, gli alberi, gli edifici e le altre costruzioni, anche se unite al suolo a scopo transitorio, e in genere tutto ciò che naturalmente o artificialmente è incorporato al suolo.</a:t>
            </a:r>
          </a:p>
          <a:p>
            <a:pPr algn="just"/>
            <a:r>
              <a:rPr lang="it-IT" dirty="0"/>
              <a:t>Sono reputati immobili i mulini, i bagni e gli altri edifici galleggianti quando sono saldamente assicurati alla riva o all’alveo o sono destinati ad esserlo in modo permanente per la loro utilizzazione </a:t>
            </a:r>
            <a:r>
              <a:rPr lang="it-IT" dirty="0" smtClean="0"/>
              <a:t>.</a:t>
            </a:r>
            <a:endParaRPr lang="it-IT" dirty="0"/>
          </a:p>
          <a:p>
            <a:pPr algn="just"/>
            <a:r>
              <a:rPr lang="it-IT" dirty="0"/>
              <a:t>Sono mobili tutti gli altri beni.</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1655 cc</a:t>
            </a:r>
            <a:endParaRPr lang="it-IT" dirty="0"/>
          </a:p>
        </p:txBody>
      </p:sp>
      <p:sp>
        <p:nvSpPr>
          <p:cNvPr id="3" name="Segnaposto contenuto 2"/>
          <p:cNvSpPr>
            <a:spLocks noGrp="1"/>
          </p:cNvSpPr>
          <p:nvPr>
            <p:ph idx="1"/>
          </p:nvPr>
        </p:nvSpPr>
        <p:spPr/>
        <p:txBody>
          <a:bodyPr>
            <a:normAutofit/>
          </a:bodyPr>
          <a:lstStyle/>
          <a:p>
            <a:pPr algn="just"/>
            <a:endParaRPr lang="it-IT" dirty="0" smtClean="0"/>
          </a:p>
          <a:p>
            <a:pPr algn="just"/>
            <a:r>
              <a:rPr lang="it-IT" dirty="0" smtClean="0"/>
              <a:t>L‘appalto è il contratto con il quale una parte assume, con organizzazione dei mezzi necessari e con gestione a proprio rischio, il compimento di un'opera o di un servizio verso un corrispettivo in denaro</a:t>
            </a:r>
          </a:p>
          <a:p>
            <a:pPr algn="just">
              <a:buNone/>
            </a:pPr>
            <a:r>
              <a:rPr lang="it-IT" dirty="0" smtClean="0"/>
              <a:t/>
            </a:r>
            <a:br>
              <a:rPr lang="it-IT" dirty="0" smtClean="0"/>
            </a:br>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24.09.2008 n 24008</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a:t>La responsabilità dell'appaltatore ex art. 1669 cod. civ. trova applicazione esclusivamente quando siano riscontrabili vizi riguardanti la costruzione dell'edificio stesso o di una parte di esso, ma non anche in caso di modificazioni o riparazioni apportate ad un edificio preesistente o ad altre preesistenti cose immobili, anche se destinate per loro natura a lunga durata. (Nella specie, la S.C. ha riformato la sentenza di merito che aveva ritenuto configurabile tale ipotesi di responsabilità in riferimento all'opera di mero rifacimento della impermeabilizzazione e pavimentazione del terrazzo condominiale di un edificio preesistente)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da-DK" dirty="0" smtClean="0"/>
              <a:t>Cass. Civ. 18.01.2019 n. 1423</a:t>
            </a:r>
            <a:endParaRPr lang="it-IT" dirty="0"/>
          </a:p>
        </p:txBody>
      </p:sp>
      <p:sp>
        <p:nvSpPr>
          <p:cNvPr id="3" name="Segnaposto contenuto 2"/>
          <p:cNvSpPr>
            <a:spLocks noGrp="1"/>
          </p:cNvSpPr>
          <p:nvPr>
            <p:ph idx="1"/>
          </p:nvPr>
        </p:nvSpPr>
        <p:spPr/>
        <p:txBody>
          <a:bodyPr>
            <a:normAutofit fontScale="70000" lnSpcReduction="20000"/>
          </a:bodyPr>
          <a:lstStyle/>
          <a:p>
            <a:pPr algn="just"/>
            <a:endParaRPr lang="it-IT" dirty="0" smtClean="0"/>
          </a:p>
          <a:p>
            <a:pPr algn="just"/>
            <a:r>
              <a:rPr lang="it-IT" dirty="0" smtClean="0"/>
              <a:t>In tema di responsabilità dell'appaltatore per rovina e difetti di cose immobili ai sensi dell'art. 1669 c.c., </a:t>
            </a:r>
            <a:r>
              <a:rPr lang="it-IT" dirty="0" err="1" smtClean="0"/>
              <a:t>poichè</a:t>
            </a:r>
            <a:r>
              <a:rPr lang="it-IT" dirty="0" smtClean="0"/>
              <a:t> la disciplina concernente la decadenza (e la prescrizione) per l'esercizio dell'azione ha lo scopo di non onerare il danneggiato della proposizione di domande generiche a carattere esplorativo, è necessario che la denuncia riveli una conoscenza sufficientemente completa del vizio e della responsabilità per lo stesso; </a:t>
            </a:r>
            <a:r>
              <a:rPr lang="it-IT" dirty="0" err="1" smtClean="0"/>
              <a:t>sicchè</a:t>
            </a:r>
            <a:r>
              <a:rPr lang="it-IT" smtClean="0"/>
              <a:t> il </a:t>
            </a:r>
            <a:r>
              <a:rPr lang="it-IT" dirty="0" smtClean="0"/>
              <a:t>termine di un anno per effettuare la medesima denuncia decorre dal giorno in cui il committente consegua un apprezzabile grado di consapevolezza oggettiva della gravità dei difetti e della loro derivazione causale dall'imperfetta esecuzione dell'opera, non essendo sufficienti, viceversa, manifestazioni di scarsa rilevanza e semplici sospetti. Tale conoscenza deve ritenersi, di regola, acquisita, in assenza di anteriori ed esaustivi elementi, solo all'atto dell'acquisizione di apposite relazioni peritali effettuate. </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26.11.2013 n 26365</a:t>
            </a:r>
            <a:endParaRPr lang="it-IT" dirty="0"/>
          </a:p>
        </p:txBody>
      </p:sp>
      <p:sp>
        <p:nvSpPr>
          <p:cNvPr id="3" name="Segnaposto contenuto 2"/>
          <p:cNvSpPr>
            <a:spLocks noGrp="1"/>
          </p:cNvSpPr>
          <p:nvPr>
            <p:ph idx="1"/>
          </p:nvPr>
        </p:nvSpPr>
        <p:spPr>
          <a:xfrm>
            <a:off x="395536" y="1600200"/>
            <a:ext cx="8229600" cy="4525963"/>
          </a:xfrm>
        </p:spPr>
        <p:txBody>
          <a:bodyPr>
            <a:normAutofit fontScale="92500" lnSpcReduction="20000"/>
          </a:bodyPr>
          <a:lstStyle/>
          <a:p>
            <a:pPr algn="just"/>
            <a:endParaRPr lang="it-IT" dirty="0" smtClean="0"/>
          </a:p>
          <a:p>
            <a:pPr algn="just"/>
            <a:r>
              <a:rPr lang="it-IT" dirty="0" smtClean="0"/>
              <a:t>La disciplina stabilita dall'art. 1665 c.c., per il diritto dell'appaltatore al pagamento del corrispettivo, non si sottrae alla regola generale secondo la quale il principio </a:t>
            </a:r>
            <a:r>
              <a:rPr lang="it-IT" dirty="0" err="1" smtClean="0"/>
              <a:t>inadimplenti</a:t>
            </a:r>
            <a:r>
              <a:rPr lang="it-IT" dirty="0" smtClean="0"/>
              <a:t> non est </a:t>
            </a:r>
            <a:r>
              <a:rPr lang="it-IT" dirty="0" err="1" smtClean="0"/>
              <a:t>adimplendum</a:t>
            </a:r>
            <a:r>
              <a:rPr lang="it-IT" dirty="0" smtClean="0"/>
              <a:t> va applicato secondo buona fede e, pertanto, il giudice del merito deve accertare se la spesa occorrente per eliminare i vizi dell'opera è proporzionata a quella che il committente rifiuta perciò di corrispondere all'appaltatore, ovvero subordina a tale eliminazione</a:t>
            </a: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1197 cc</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Il debitore non può liberarsi eseguendo una prestazione diversa</a:t>
            </a:r>
            <a:r>
              <a:rPr lang="it-IT" b="1" dirty="0" smtClean="0"/>
              <a:t> </a:t>
            </a:r>
            <a:r>
              <a:rPr lang="it-IT" dirty="0" smtClean="0"/>
              <a:t>da quella dovuta, anche se di valore uguale o maggiore, salvo che il creditore consenta. In questo caso l’obbligazione si estingue quando la diversa prestazione è eseguita.</a:t>
            </a:r>
          </a:p>
          <a:p>
            <a:pPr algn="just"/>
            <a:r>
              <a:rPr lang="it-IT" dirty="0" smtClean="0"/>
              <a:t>Se la prestazione consiste nel trasferimento della proprietà o di un altro diritto, il debitore è tenuto alla garanzia per l’evizione e per i vizi della cosa secondo le norme della vendita, salvo che il creditore preferisca esigere la prestazione originaria e il risarcimento del danno.</a:t>
            </a:r>
          </a:p>
          <a:p>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07.06.2018 n 14815</a:t>
            </a:r>
            <a:endParaRPr lang="it-IT" dirty="0"/>
          </a:p>
        </p:txBody>
      </p:sp>
      <p:sp>
        <p:nvSpPr>
          <p:cNvPr id="3" name="Segnaposto contenuto 2"/>
          <p:cNvSpPr>
            <a:spLocks noGrp="1"/>
          </p:cNvSpPr>
          <p:nvPr>
            <p:ph idx="1"/>
          </p:nvPr>
        </p:nvSpPr>
        <p:spPr/>
        <p:txBody>
          <a:bodyPr>
            <a:normAutofit fontScale="70000" lnSpcReduction="20000"/>
          </a:bodyPr>
          <a:lstStyle/>
          <a:p>
            <a:pPr algn="just"/>
            <a:endParaRPr lang="it-IT" dirty="0" smtClean="0"/>
          </a:p>
          <a:p>
            <a:pPr algn="just"/>
            <a:r>
              <a:rPr lang="it-IT" dirty="0" smtClean="0"/>
              <a:t>L'impegno dell'appaltatore ad eliminare i vizi denunciati dal committente costituisce tacito riconoscimento degli stessi e, senza </a:t>
            </a:r>
            <a:r>
              <a:rPr lang="it-IT" dirty="0" err="1" smtClean="0"/>
              <a:t>novare</a:t>
            </a:r>
            <a:r>
              <a:rPr lang="it-IT" dirty="0" smtClean="0"/>
              <a:t> l'originaria obbligazione gravante sull'appaltatore, ha l'effetto di svincolare il diritto alla garanzia del committente dai termini di decadenza e prescrizione di cui all'art. 1667 c.c., costituendo fonte di un'autonoma obbligazione di "</a:t>
            </a:r>
            <a:r>
              <a:rPr lang="it-IT" dirty="0" err="1" smtClean="0"/>
              <a:t>facere</a:t>
            </a:r>
            <a:r>
              <a:rPr lang="it-IT" dirty="0" smtClean="0"/>
              <a:t>" che si affianca a quella preesistente legale di garanzia. Tale nuova obbligazione, però, poiché non estingue quella originaria, può concernere i soli difetti contestati dal committente, non potendosi estendere ad ogni problematica che sia sorta successivamente con riferimento all'oggetto dell'appalto. (In applicazione dell'enunciato principio, la S.C. ha escluso che l'impegno dell'appaltatore a rimuovere i difetti della "</a:t>
            </a:r>
            <a:r>
              <a:rPr lang="it-IT" dirty="0" err="1" smtClean="0"/>
              <a:t>res</a:t>
            </a:r>
            <a:r>
              <a:rPr lang="it-IT" dirty="0" smtClean="0"/>
              <a:t>" assunto prima dell'ultimazione dell'incarico potesse riferirsi a vizi che il committente aveva scoperto dopo la fine dei lavori).</a:t>
            </a: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1668 II comma cc</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Il committente può chiedere che le difformità o i vizi siano eliminati a spese dell’appaltatore, oppure che il prezzo sia proporzionalmente diminuito, salvo il risarcimento del danno nel caso di colpa dell’appaltatore.</a:t>
            </a:r>
          </a:p>
          <a:p>
            <a:pPr algn="just"/>
            <a:r>
              <a:rPr lang="it-IT" dirty="0" smtClean="0"/>
              <a:t>Se però le difformità o i vizi dell’opera sono tali da renderla del tutto inadatta alla sua destinazione, il committente può chiedere la risoluzione del contratto.</a:t>
            </a:r>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1453 cc</a:t>
            </a:r>
            <a:endParaRPr lang="it-IT" dirty="0"/>
          </a:p>
        </p:txBody>
      </p:sp>
      <p:sp>
        <p:nvSpPr>
          <p:cNvPr id="3" name="Segnaposto contenuto 2"/>
          <p:cNvSpPr>
            <a:spLocks noGrp="1"/>
          </p:cNvSpPr>
          <p:nvPr>
            <p:ph idx="1"/>
          </p:nvPr>
        </p:nvSpPr>
        <p:spPr/>
        <p:txBody>
          <a:bodyPr>
            <a:normAutofit/>
          </a:bodyPr>
          <a:lstStyle/>
          <a:p>
            <a:pPr algn="just">
              <a:buNone/>
            </a:pPr>
            <a:r>
              <a:rPr lang="it-IT" i="1" dirty="0" smtClean="0"/>
              <a:t/>
            </a:r>
            <a:br>
              <a:rPr lang="it-IT" i="1" dirty="0" smtClean="0"/>
            </a:br>
            <a:r>
              <a:rPr lang="it-IT" dirty="0" smtClean="0"/>
              <a:t>Nei contratti con prestazioni corrispettive, quando uno dei contraenti non adempie le sue obbligazioni, l’altro può a sua scelta chiedere l’adempimento o la risoluzione del contratto,</a:t>
            </a:r>
            <a:r>
              <a:rPr lang="it-IT" b="1" dirty="0" smtClean="0"/>
              <a:t> </a:t>
            </a:r>
            <a:r>
              <a:rPr lang="it-IT" dirty="0" smtClean="0"/>
              <a:t> salvo, in ogni caso, il risarcimento del danno</a:t>
            </a:r>
          </a:p>
          <a:p>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23.03.1999 n 2745</a:t>
            </a:r>
            <a:endParaRPr lang="it-IT" dirty="0"/>
          </a:p>
        </p:txBody>
      </p:sp>
      <p:sp>
        <p:nvSpPr>
          <p:cNvPr id="3" name="Segnaposto contenuto 2"/>
          <p:cNvSpPr>
            <a:spLocks noGrp="1"/>
          </p:cNvSpPr>
          <p:nvPr>
            <p:ph idx="1"/>
          </p:nvPr>
        </p:nvSpPr>
        <p:spPr/>
        <p:txBody>
          <a:bodyPr/>
          <a:lstStyle/>
          <a:p>
            <a:endParaRPr lang="it-IT" dirty="0" smtClean="0"/>
          </a:p>
          <a:p>
            <a:pPr algn="just"/>
            <a:r>
              <a:rPr lang="it-IT" dirty="0" smtClean="0"/>
              <a:t>I </a:t>
            </a:r>
            <a:r>
              <a:rPr lang="it-IT" dirty="0"/>
              <a:t>principi in tema di responsabilità per danni derivanti a terzi dall'esecuzione del contratto di appalto valgono anche per le ipotesi di subappalto.</a:t>
            </a:r>
          </a:p>
          <a:p>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01.08.2006 n 17484</a:t>
            </a:r>
            <a:endParaRPr lang="it-IT" dirty="0"/>
          </a:p>
        </p:txBody>
      </p:sp>
      <p:sp>
        <p:nvSpPr>
          <p:cNvPr id="3" name="Segnaposto contenuto 2"/>
          <p:cNvSpPr>
            <a:spLocks noGrp="1"/>
          </p:cNvSpPr>
          <p:nvPr>
            <p:ph idx="1"/>
          </p:nvPr>
        </p:nvSpPr>
        <p:spPr/>
        <p:txBody>
          <a:bodyPr>
            <a:normAutofit/>
          </a:bodyPr>
          <a:lstStyle/>
          <a:p>
            <a:pPr algn="just"/>
            <a:endParaRPr lang="it-IT" dirty="0" smtClean="0"/>
          </a:p>
          <a:p>
            <a:pPr algn="just"/>
            <a:r>
              <a:rPr lang="it-IT" dirty="0" smtClean="0"/>
              <a:t>L'amministratore </a:t>
            </a:r>
            <a:r>
              <a:rPr lang="it-IT" dirty="0"/>
              <a:t>del condominio è legittimato a proporre l'azione di cui all'art. 1669 cod. civ., relativa ai gravi difetti di costruzione che possano porre in pericolo la sicurezza dell'edificio condominiale, anche senza preventiva autorizzazione da parte dell'assemblea condominiale.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09.11.2009 n 23693</a:t>
            </a:r>
            <a:endParaRPr lang="it-IT" dirty="0"/>
          </a:p>
        </p:txBody>
      </p:sp>
      <p:sp>
        <p:nvSpPr>
          <p:cNvPr id="3" name="Segnaposto contenuto 2"/>
          <p:cNvSpPr>
            <a:spLocks noGrp="1"/>
          </p:cNvSpPr>
          <p:nvPr>
            <p:ph idx="1"/>
          </p:nvPr>
        </p:nvSpPr>
        <p:spPr/>
        <p:txBody>
          <a:bodyPr>
            <a:normAutofit fontScale="85000" lnSpcReduction="20000"/>
          </a:bodyPr>
          <a:lstStyle/>
          <a:p>
            <a:pPr algn="just"/>
            <a:endParaRPr lang="it-IT" dirty="0" smtClean="0"/>
          </a:p>
          <a:p>
            <a:pPr algn="just"/>
            <a:r>
              <a:rPr lang="it-IT" dirty="0" smtClean="0"/>
              <a:t>La </a:t>
            </a:r>
            <a:r>
              <a:rPr lang="it-IT" dirty="0"/>
              <a:t>legittimazione dell'amministratore di condominio a proporre, nei confronti dell'appaltatore, azione di responsabilità ai sensi dell'art. 1669 cod. civ. anche senza preventiva autorizzazione dell'assemblea condominiale si estende pure alla proponibilità del procedimento di accertamento tecnico preventivo finalizzato ad acquisire tempestivamente elementi di fatto sullo stato dei luoghi o sulla condizione e qualità di cose, da utilizzare successivamente nel giudizio di merito introdotto con la domanda ex art. 1669 citato, posto che tale accertamento è strumentale all'esercizio stesso dell'azione di responsabilità anzidetta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pPr algn="just"/>
            <a:r>
              <a:rPr lang="it-IT" dirty="0" smtClean="0"/>
              <a:t>Il contratto d’appalto, pertanto, è un contratto sinallagmatico, vale a dire, a prestazioni corrispettive;</a:t>
            </a:r>
            <a:br>
              <a:rPr lang="it-IT" dirty="0" smtClean="0"/>
            </a:br>
            <a:r>
              <a:rPr lang="it-IT" dirty="0" smtClean="0"/>
              <a:t>infatti, a fronte dell’obbligazione di eseguire un’opera o di effettuare un servizio, sussiste la</a:t>
            </a:r>
            <a:br>
              <a:rPr lang="it-IT" dirty="0" smtClean="0"/>
            </a:br>
            <a:r>
              <a:rPr lang="it-IT" dirty="0" smtClean="0"/>
              <a:t>controprestazione di versare un corrispettivo.</a:t>
            </a:r>
          </a:p>
          <a:p>
            <a:pPr algn="just">
              <a:buNone/>
            </a:pPr>
            <a:r>
              <a:rPr lang="it-IT" dirty="0" smtClean="0"/>
              <a:t/>
            </a:r>
            <a:br>
              <a:rPr lang="it-IT" dirty="0" smtClean="0"/>
            </a:br>
            <a:r>
              <a:rPr lang="it-IT" dirty="0" smtClean="0"/>
              <a:t>Questo contratto, oltre ad essere oneroso, è ad effetti obbligatori, a forma libera, ad esecuzione prolungata.</a:t>
            </a:r>
          </a:p>
          <a:p>
            <a:pPr algn="just">
              <a:buNone/>
            </a:pPr>
            <a:r>
              <a:rPr lang="it-IT" dirty="0" smtClean="0"/>
              <a:t/>
            </a:r>
            <a:br>
              <a:rPr lang="it-IT" dirty="0" smtClean="0"/>
            </a:br>
            <a:r>
              <a:rPr lang="it-IT" dirty="0" smtClean="0"/>
              <a:t>Si fonda sull'</a:t>
            </a:r>
            <a:r>
              <a:rPr lang="it-IT" dirty="0" err="1" smtClean="0"/>
              <a:t>intuitus</a:t>
            </a:r>
            <a:r>
              <a:rPr lang="it-IT" dirty="0" smtClean="0"/>
              <a:t> </a:t>
            </a:r>
            <a:r>
              <a:rPr lang="it-IT" dirty="0" err="1" smtClean="0"/>
              <a:t>personae</a:t>
            </a:r>
            <a:r>
              <a:rPr lang="it-IT" dirty="0" smtClean="0"/>
              <a:t>, in quanto il committente deve avere piena fiducia  delle capacità professionali</a:t>
            </a:r>
            <a:br>
              <a:rPr lang="it-IT" dirty="0" smtClean="0"/>
            </a:br>
            <a:r>
              <a:rPr lang="it-IT" dirty="0" smtClean="0"/>
              <a:t>e imprenditoriali dell’appaltatore, ritenute idonee a realizzare a regola d’arte l’opera o il servizio da commissionare</a:t>
            </a:r>
            <a:br>
              <a:rPr lang="it-IT" dirty="0" smtClean="0"/>
            </a:b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03.01.2011 n 70</a:t>
            </a:r>
            <a:endParaRPr lang="it-IT" dirty="0"/>
          </a:p>
        </p:txBody>
      </p:sp>
      <p:sp>
        <p:nvSpPr>
          <p:cNvPr id="3" name="Segnaposto contenuto 2"/>
          <p:cNvSpPr>
            <a:spLocks noGrp="1"/>
          </p:cNvSpPr>
          <p:nvPr>
            <p:ph idx="1"/>
          </p:nvPr>
        </p:nvSpPr>
        <p:spPr/>
        <p:txBody>
          <a:bodyPr/>
          <a:lstStyle/>
          <a:p>
            <a:pPr algn="just"/>
            <a:r>
              <a:rPr lang="it-IT" dirty="0" smtClean="0"/>
              <a:t>Non </a:t>
            </a:r>
            <a:r>
              <a:rPr lang="it-IT" dirty="0"/>
              <a:t>sussiste legittimazione passiva del condominio e, quindi, del suo amministratore, nell'ipotesi in cui un contratto di appalto venga stipulato personalmente dai singoli condomini, con esclusione di ogni solidarietà e con l'espressa previsione che nei loro confronti, in caso di inadempimento, l'impresa appaltatrice possa agire in giudizio.</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2053 </a:t>
            </a:r>
            <a:r>
              <a:rPr lang="it-IT" dirty="0" err="1" smtClean="0"/>
              <a:t>CC</a:t>
            </a:r>
            <a:endParaRPr lang="it-IT" dirty="0"/>
          </a:p>
        </p:txBody>
      </p:sp>
      <p:sp>
        <p:nvSpPr>
          <p:cNvPr id="3" name="Segnaposto contenuto 2"/>
          <p:cNvSpPr>
            <a:spLocks noGrp="1"/>
          </p:cNvSpPr>
          <p:nvPr>
            <p:ph idx="1"/>
          </p:nvPr>
        </p:nvSpPr>
        <p:spPr/>
        <p:txBody>
          <a:bodyPr/>
          <a:lstStyle/>
          <a:p>
            <a:pPr algn="just"/>
            <a:endParaRPr lang="it-IT" dirty="0" smtClean="0"/>
          </a:p>
          <a:p>
            <a:pPr algn="just"/>
            <a:r>
              <a:rPr lang="it-IT" dirty="0"/>
              <a:t>Il proprietario di un edificio o di altra costruzione è responsabile dei danni cagionati dalla loro </a:t>
            </a:r>
            <a:r>
              <a:rPr lang="it-IT" dirty="0" smtClean="0"/>
              <a:t>rovina, </a:t>
            </a:r>
            <a:r>
              <a:rPr lang="it-IT" dirty="0"/>
              <a:t>salvo che provi che questa non è dovuta a difetto di manutenzione o a vizio di costruzione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Civ. 25.08.2014 n. 18168</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La responsabilità delineata dall’art. 2053 c.c., che è fondata sulla proprietà del bene la cui rovina è cagione del danno e che, operando oggettivamente nel caso in cui la rovina sia dovuta a vizio di manutenzione o a vizio di costruzione, non può che essere imputata a chi abbia la possibilità di ovviare ad un vizio di costruzione o di provvedere alla manutenzione, ossia – per le strutture condominiali – proprio al  condominio, quale unico soggetto legittimato a provvedervi</a:t>
            </a:r>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15.11.2006 n 24301</a:t>
            </a:r>
            <a:endParaRPr lang="it-IT" dirty="0"/>
          </a:p>
        </p:txBody>
      </p:sp>
      <p:sp>
        <p:nvSpPr>
          <p:cNvPr id="3" name="Segnaposto contenuto 2"/>
          <p:cNvSpPr>
            <a:spLocks noGrp="1"/>
          </p:cNvSpPr>
          <p:nvPr>
            <p:ph idx="1"/>
          </p:nvPr>
        </p:nvSpPr>
        <p:spPr/>
        <p:txBody>
          <a:bodyPr>
            <a:normAutofit fontScale="62500" lnSpcReduction="20000"/>
          </a:bodyPr>
          <a:lstStyle/>
          <a:p>
            <a:pPr algn="just"/>
            <a:r>
              <a:rPr lang="it-IT" dirty="0" smtClean="0"/>
              <a:t>Qualora i </a:t>
            </a:r>
            <a:r>
              <a:rPr lang="it-IT" dirty="0"/>
              <a:t>vizi delle opere appaltate di un edificio in  condominio  </a:t>
            </a:r>
            <a:r>
              <a:rPr lang="it-IT" dirty="0" smtClean="0"/>
              <a:t>riguardino soltanto </a:t>
            </a:r>
            <a:r>
              <a:rPr lang="it-IT" dirty="0"/>
              <a:t>alcuni appartamenti, ovvero le porzioni esclusive, e non anche le parti comuni, l’azione di risarcimento dei danni </a:t>
            </a:r>
            <a:r>
              <a:rPr lang="it-IT" i="1" dirty="0"/>
              <a:t>ex</a:t>
            </a:r>
            <a:r>
              <a:rPr lang="it-IT" dirty="0"/>
              <a:t> artt. 1668, 1669 e 2058 c.c. nei confronti dell’appaltatore ha natura personale e può essere proposta dal singolo condomino, titolare del bene oggetto della garanzia, senza necessità che al giudizio partecipino gli altri comproprietari. Inoltre l’azione va proposta esclusivamente dai proprietari delle unità danneggiate, non sussistendo un’ipotesi di litisconsorzio necessario nei confronti degli altri condomini, ancorché possa insorgere, in sede di esecuzione, una interferenza in modo riflesso tra il diritto riconosciuto in sentenza ed i diritti degli altri condomini, nel senso che i danneggiati, per procedere all’esecuzione dei lavori necessari ad eliminare i difetti, dovranno procurarsi il consenso degli altri condomini per il fatto che essi dovranno eseguirsi nella proprietà condominiale. Tale condizionamento dell’eseguibilità della pronuncia al consenso dei condomini costituisce soltanto un limite intrinseco alla pronuncia giudiziale, che non cessa comunque di costituire un risultato giuridicamente apprezzabile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17.02.2012 n 2363</a:t>
            </a:r>
            <a:endParaRPr lang="it-IT" dirty="0"/>
          </a:p>
        </p:txBody>
      </p:sp>
      <p:sp>
        <p:nvSpPr>
          <p:cNvPr id="3" name="Segnaposto contenuto 2"/>
          <p:cNvSpPr>
            <a:spLocks noGrp="1"/>
          </p:cNvSpPr>
          <p:nvPr>
            <p:ph idx="1"/>
          </p:nvPr>
        </p:nvSpPr>
        <p:spPr/>
        <p:txBody>
          <a:bodyPr>
            <a:normAutofit fontScale="62500" lnSpcReduction="20000"/>
          </a:bodyPr>
          <a:lstStyle/>
          <a:p>
            <a:pPr algn="just"/>
            <a:r>
              <a:rPr lang="it-IT" dirty="0" smtClean="0"/>
              <a:t>L’autonomia dell’appaltatore connesso alla struttura del contratto di appalto soffre delle eccezioni sia quando si ravvisino a carico del committente specifiche violazioni del principio del </a:t>
            </a:r>
            <a:r>
              <a:rPr lang="it-IT" dirty="0" err="1" smtClean="0"/>
              <a:t>neminem</a:t>
            </a:r>
            <a:r>
              <a:rPr lang="it-IT" dirty="0" smtClean="0"/>
              <a:t> </a:t>
            </a:r>
            <a:r>
              <a:rPr lang="it-IT" dirty="0" err="1" smtClean="0"/>
              <a:t>laedere</a:t>
            </a:r>
            <a:r>
              <a:rPr lang="it-IT" dirty="0" smtClean="0"/>
              <a:t> riconducibili all'art. 2043 cod. civ. (e tale potrebbe essere il tralasciare del tutto ogni sorveglianza nella fase esecutiva nell'esercizio del potere di cui all'art. 1662 cod. civ.), sia quando l'evento dannoso gli sia addebitabile a titolo di culpa in </a:t>
            </a:r>
            <a:r>
              <a:rPr lang="it-IT" dirty="0" err="1" smtClean="0"/>
              <a:t>eligendo</a:t>
            </a:r>
            <a:r>
              <a:rPr lang="it-IT" dirty="0" smtClean="0"/>
              <a:t> per essere stata l'opera affidata ad impresa che palesemente difettava delle necessarie capacità tecniche ed organizzative per eseguirla correttamente, sia quando l'appaltatore, in base ai patti contrattuali o nel concreto svolgimento del contratto, sia stato un semplice esecutore di ordini del committente e privato della sua autonomia a tal punto da aver agito come </a:t>
            </a:r>
            <a:r>
              <a:rPr lang="it-IT" dirty="0" err="1" smtClean="0"/>
              <a:t>nudus</a:t>
            </a:r>
            <a:r>
              <a:rPr lang="it-IT" dirty="0" smtClean="0"/>
              <a:t> </a:t>
            </a:r>
            <a:r>
              <a:rPr lang="it-IT" dirty="0" err="1" smtClean="0"/>
              <a:t>minister</a:t>
            </a:r>
            <a:r>
              <a:rPr lang="it-IT" dirty="0" smtClean="0"/>
              <a:t> di questo, sia, infine, quando il committente si sia, di fatto, ingerito con singole e specifiche direttive nelle modalità di esecuzione del contratto o abbia concordato con l'appaltatore singole fasi o modalità esecutive dell'appalto. In tutti questi casi il committente potrà essere tenuto come responsabile, in via diretta, con l'appaltatore per i danni cagionati al terzo.</a:t>
            </a: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25.01.2016 n 1234</a:t>
            </a:r>
            <a:endParaRPr lang="it-IT" dirty="0"/>
          </a:p>
        </p:txBody>
      </p:sp>
      <p:sp>
        <p:nvSpPr>
          <p:cNvPr id="3" name="Segnaposto contenuto 2"/>
          <p:cNvSpPr>
            <a:spLocks noGrp="1"/>
          </p:cNvSpPr>
          <p:nvPr>
            <p:ph idx="1"/>
          </p:nvPr>
        </p:nvSpPr>
        <p:spPr/>
        <p:txBody>
          <a:bodyPr>
            <a:normAutofit fontScale="85000" lnSpcReduction="20000"/>
          </a:bodyPr>
          <a:lstStyle/>
          <a:p>
            <a:pPr algn="just"/>
            <a:endParaRPr lang="it-IT" dirty="0" smtClean="0"/>
          </a:p>
          <a:p>
            <a:pPr algn="just"/>
            <a:r>
              <a:rPr lang="it-IT" dirty="0" smtClean="0"/>
              <a:t>L'autonomia dell'appaltatore comporta che, di regola, egli deve ritenersi unico responsabile dei danni derivati a terzi dall'esecuzione dell'opera, potendo configurarsi una corresponsabilità del committente soltanto in caso di specifica violazione di regole di cautela nascenti ex art. 2043 c.c., ovvero nell'ipotesi di riferibilità dell'evento al committente stesso per "culpa in </a:t>
            </a:r>
            <a:r>
              <a:rPr lang="it-IT" dirty="0" err="1" smtClean="0"/>
              <a:t>eligendo</a:t>
            </a:r>
            <a:r>
              <a:rPr lang="it-IT" dirty="0" smtClean="0"/>
              <a:t>" per essere stata affidata l'opera ad un'impresa assolutamente inidonea ovvero quando l'appaltatore, in base a patti contrattuali, sia stato un semplice esecutore degli ordini del committente, agendo quale "</a:t>
            </a:r>
            <a:r>
              <a:rPr lang="it-IT" dirty="0" err="1" smtClean="0"/>
              <a:t>nudus</a:t>
            </a:r>
            <a:r>
              <a:rPr lang="it-IT" dirty="0" smtClean="0"/>
              <a:t> </a:t>
            </a:r>
            <a:r>
              <a:rPr lang="it-IT" dirty="0" err="1" smtClean="0"/>
              <a:t>minister</a:t>
            </a:r>
            <a:r>
              <a:rPr lang="it-IT" dirty="0" smtClean="0"/>
              <a:t>" dello stesso. </a:t>
            </a:r>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smtClean="0"/>
              <a:t>Cass. Civ. 09.10.2017 n 23594</a:t>
            </a:r>
            <a:endParaRPr lang="it-IT" sz="4000" dirty="0"/>
          </a:p>
        </p:txBody>
      </p:sp>
      <p:sp>
        <p:nvSpPr>
          <p:cNvPr id="3" name="Segnaposto contenuto 2"/>
          <p:cNvSpPr>
            <a:spLocks noGrp="1"/>
          </p:cNvSpPr>
          <p:nvPr>
            <p:ph idx="1"/>
          </p:nvPr>
        </p:nvSpPr>
        <p:spPr/>
        <p:txBody>
          <a:bodyPr>
            <a:normAutofit fontScale="70000" lnSpcReduction="20000"/>
          </a:bodyPr>
          <a:lstStyle/>
          <a:p>
            <a:pPr algn="just"/>
            <a:endParaRPr lang="it-IT" dirty="0" smtClean="0"/>
          </a:p>
          <a:p>
            <a:pPr algn="just"/>
            <a:r>
              <a:rPr lang="it-IT" dirty="0" smtClean="0"/>
              <a:t>L’appaltatore, dovendo assolvere al proprio dovere di osservare i criteri generali della tecnica relativi al particolare lavoro affidatogli, è obbligato a controllare, nei limiti delle sue cognizioni, la bontà del progetto o delle istruzioni impartite dal committente e, ove queste siano palesemente errate, può andare esente da responsabilità soltanto se dimostri di avere manifestato il proprio dissenso e di essere stato indotto ad eseguirle, quale "</a:t>
            </a:r>
            <a:r>
              <a:rPr lang="it-IT" dirty="0" err="1" smtClean="0"/>
              <a:t>nudus</a:t>
            </a:r>
            <a:r>
              <a:rPr lang="it-IT" dirty="0" smtClean="0"/>
              <a:t> </a:t>
            </a:r>
            <a:r>
              <a:rPr lang="it-IT" dirty="0" err="1" smtClean="0"/>
              <a:t>minister</a:t>
            </a:r>
            <a:r>
              <a:rPr lang="it-IT" dirty="0" smtClean="0"/>
              <a:t>", per le insistenze del committente ed a rischio di quest'ultimo. Pertanto, in mancanza di tale prova, l'appaltatore è tenuto, a titolo di responsabilità contrattuale, derivante dalla sua obbligazione di risultato, all'intera garanzia per le imperfezioni o i vizi dell'opera, senza poter invocare il concorso di colpa del progettista o del committente, </a:t>
            </a:r>
            <a:r>
              <a:rPr lang="it-IT" dirty="0" err="1" smtClean="0"/>
              <a:t>nè</a:t>
            </a:r>
            <a:r>
              <a:rPr lang="it-IT" dirty="0" smtClean="0"/>
              <a:t> l'efficacia esimente di eventuali errori nelle istruzioni impartite dal direttore dei lavori</a:t>
            </a:r>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Civ. </a:t>
            </a:r>
            <a:r>
              <a:rPr lang="it-IT" smtClean="0"/>
              <a:t>30.09.2014 </a:t>
            </a:r>
            <a:r>
              <a:rPr lang="it-IT" dirty="0" smtClean="0"/>
              <a:t>n. 20557</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In tema di appalto, il direttore dei lavori ha la funzione di tutelare la posizione del committente nei confronti dell'appaltatore, vigilando che l'esecuzione dei lavori abbia luogo in conformità con quanto stabilito dal capitolato di appalto, senza che da ciò derivi a suo carico una responsabilità per la cattiva esecuzione dei lavori, che resta imputabile alla libera iniziativa dell'appaltatore, ovvero per l'omessa costante vigilanza in relazione a profili marginali dell'esecuzione dell'opera. </a:t>
            </a:r>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17.02.2012 n 2363</a:t>
            </a:r>
            <a:endParaRPr lang="it-IT" dirty="0"/>
          </a:p>
        </p:txBody>
      </p:sp>
      <p:sp>
        <p:nvSpPr>
          <p:cNvPr id="3" name="Segnaposto contenuto 2"/>
          <p:cNvSpPr>
            <a:spLocks noGrp="1"/>
          </p:cNvSpPr>
          <p:nvPr>
            <p:ph idx="1"/>
          </p:nvPr>
        </p:nvSpPr>
        <p:spPr/>
        <p:txBody>
          <a:bodyPr>
            <a:normAutofit fontScale="77500" lnSpcReduction="20000"/>
          </a:bodyPr>
          <a:lstStyle/>
          <a:p>
            <a:pPr algn="just"/>
            <a:endParaRPr lang="it-IT" dirty="0" smtClean="0"/>
          </a:p>
          <a:p>
            <a:pPr algn="just"/>
            <a:r>
              <a:rPr lang="it-IT" dirty="0" smtClean="0"/>
              <a:t>La clausola di un contratto di appalto, nella quale si preveda che tutti i danni che i terzi dovessero subire dall'esecuzione delle opere siano a totale ed esclusivo carico dell'appaltatore, rimanendone indenne il committente, non può essere da quest'ultimo invocata quale ragione di esenzione dalla propria responsabilità risarcitoria nei confronti del terzo danneggiato per effetto di quei lavori, atteso che tale clausola, operando esclusivamente nei rapporti fra i contraenti, alla stregua dei principi generali sull'efficacia del contratto fissati dall'art 1372 cod. civ., non può vincolare il terzo a dirigere verso l'una, anziché verso l'altra parte, la pretesa nascente dal fatto illecito occasionato dall'esecuzione del contratto.</a:t>
            </a:r>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17.02.2012 n 2363</a:t>
            </a:r>
            <a:endParaRPr lang="it-IT" dirty="0"/>
          </a:p>
        </p:txBody>
      </p:sp>
      <p:sp>
        <p:nvSpPr>
          <p:cNvPr id="3" name="Segnaposto contenuto 2"/>
          <p:cNvSpPr>
            <a:spLocks noGrp="1"/>
          </p:cNvSpPr>
          <p:nvPr>
            <p:ph idx="1"/>
          </p:nvPr>
        </p:nvSpPr>
        <p:spPr/>
        <p:txBody>
          <a:bodyPr>
            <a:normAutofit fontScale="62500" lnSpcReduction="20000"/>
          </a:bodyPr>
          <a:lstStyle/>
          <a:p>
            <a:pPr algn="just"/>
            <a:endParaRPr lang="it-IT" dirty="0" smtClean="0"/>
          </a:p>
          <a:p>
            <a:pPr algn="just"/>
            <a:r>
              <a:rPr lang="it-IT" dirty="0" smtClean="0"/>
              <a:t>Il condominio parziale - figura nata nella pratica per la semplificazione dei rapporti gestori interni alla collettività condominiale (per permettere che, quando all'ordine del giorno dell'assemblea vi siano argomenti che interessino la comunione di determinati beni o servizi limitati soltanto ad alcuni condomini, il quorum, tanto costitutivo quanto deliberativo, debba essere calcolato con esclusivo riferimento alle unità immobiliari e ai condomini direttamente interessati) - è infatti privo di legittimazione processuale a sostituire il condominio dell'intero edificio nell'impugnare per cassazione una sentenza di merito che abbia visto quest'ultimo come parte in una vicenda risarcitoria per i danni occasionati dall'esecuzione di un appalto conferito dall'intero condominio nella veste di committente, a nulla rilevando che come amministratore del condominio parziale ricorrente si presenti la stessa persona fisica investita del medesimo ufficio nel condominio dell'intero edificio.</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L’appalto di opere</a:t>
            </a:r>
            <a:endParaRPr lang="it-IT" dirty="0"/>
          </a:p>
        </p:txBody>
      </p:sp>
      <p:sp>
        <p:nvSpPr>
          <p:cNvPr id="3" name="Segnaposto contenuto 2"/>
          <p:cNvSpPr>
            <a:spLocks noGrp="1"/>
          </p:cNvSpPr>
          <p:nvPr>
            <p:ph idx="1"/>
          </p:nvPr>
        </p:nvSpPr>
        <p:spPr/>
        <p:txBody>
          <a:bodyPr/>
          <a:lstStyle/>
          <a:p>
            <a:pPr>
              <a:buNone/>
            </a:pPr>
            <a:r>
              <a:rPr lang="it-IT" dirty="0" smtClean="0"/>
              <a:t>    </a:t>
            </a:r>
          </a:p>
          <a:p>
            <a:pPr>
              <a:buNone/>
            </a:pPr>
            <a:r>
              <a:rPr lang="it-IT" dirty="0" smtClean="0"/>
              <a:t>    </a:t>
            </a:r>
          </a:p>
          <a:p>
            <a:pPr algn="just">
              <a:buNone/>
            </a:pPr>
            <a:r>
              <a:rPr lang="it-IT" dirty="0" smtClean="0"/>
              <a:t>   Consiste nella realizzazione di un bene, mobile o immobile, ex novo, ovvero nella sua manutenzione o riparazione</a:t>
            </a:r>
            <a:endParaRPr lang="it-IT"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Civ. 31.08.2005 n. 17563</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Costituisce obbligazione solidale dei committenti, a norma dell'art. 1294, c.c., quella del pagamento del corrispettivo di un appalto da loro congiuntamente conferito e, conseguentemente, premessa la stipulazione di un contratto tra i condomini e l'attore per l'effettuazione di lavori interessanti il fabbricato comune e la mancata determinazione del corrispettivo, costituiva, da un lato, un argomento privo di rilievo l'assunto della mancanza della prova di un patto di divisione tra i condomini e, dall'altro, atteneva al rapporto interno tra i condomini, non opponibile all'appaltatore, </a:t>
            </a:r>
            <a:r>
              <a:rPr lang="it-IT" dirty="0" err="1" smtClean="0"/>
              <a:t>ancorchè</a:t>
            </a:r>
            <a:r>
              <a:rPr lang="it-IT" dirty="0" smtClean="0"/>
              <a:t> condomino, la misura entro la quale la spesa per l'esecuzione dei lavori appaltati avrebbe dovuto essere ripartita tra i proprietari delle singole unità immobiliari. </a:t>
            </a:r>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Civ. 19.01.2017 n. 1279</a:t>
            </a:r>
            <a:endParaRPr lang="it-IT" dirty="0"/>
          </a:p>
        </p:txBody>
      </p:sp>
      <p:sp>
        <p:nvSpPr>
          <p:cNvPr id="3" name="Segnaposto contenuto 2"/>
          <p:cNvSpPr>
            <a:spLocks noGrp="1"/>
          </p:cNvSpPr>
          <p:nvPr>
            <p:ph idx="1"/>
          </p:nvPr>
        </p:nvSpPr>
        <p:spPr/>
        <p:txBody>
          <a:bodyPr>
            <a:normAutofit fontScale="55000" lnSpcReduction="20000"/>
          </a:bodyPr>
          <a:lstStyle/>
          <a:p>
            <a:pPr algn="just"/>
            <a:endParaRPr lang="it-IT" dirty="0" smtClean="0"/>
          </a:p>
          <a:p>
            <a:pPr algn="just"/>
            <a:r>
              <a:rPr lang="it-IT" dirty="0" smtClean="0"/>
              <a:t>L'autonomia dell'appaltatore, il quale esplica la sua attività nell'esecuzione dell'opera assunta con propria organizzazione e apprestandone i mezzi, </a:t>
            </a:r>
            <a:r>
              <a:rPr lang="it-IT" dirty="0" err="1" smtClean="0"/>
              <a:t>nonchè</a:t>
            </a:r>
            <a:r>
              <a:rPr lang="it-IT" dirty="0" smtClean="0"/>
              <a:t> curandone le modalità ed obbligandosi verso il committente a prestargli il risultato della sua opera, comporta che, di regola, egli deve ritenersi unico responsabile dei danni derivati a terzi dall'esecuzione dell'opera; una corresponsabilità del committente può configurarsi in caso di specifica violazione di regole di cautela nascenti ex art. 2043 c.c., ovvero in caso di riferibilità dell'evento al committente stesso per culpa in </a:t>
            </a:r>
            <a:r>
              <a:rPr lang="it-IT" dirty="0" err="1" smtClean="0"/>
              <a:t>eligendo</a:t>
            </a:r>
            <a:r>
              <a:rPr lang="it-IT" dirty="0" smtClean="0"/>
              <a:t> per essere stata affidata l'opera ad un'impresa assolutamente inidonea ovvero quando l'appaltatore, in base a patti contrattuali, sia stato un semplice esecutore degli ordini del committente ed abbia agito quale </a:t>
            </a:r>
            <a:r>
              <a:rPr lang="it-IT" dirty="0" err="1" smtClean="0"/>
              <a:t>nudus</a:t>
            </a:r>
            <a:r>
              <a:rPr lang="it-IT" dirty="0" smtClean="0"/>
              <a:t> </a:t>
            </a:r>
            <a:r>
              <a:rPr lang="it-IT" dirty="0" err="1" smtClean="0"/>
              <a:t>minister</a:t>
            </a:r>
            <a:r>
              <a:rPr lang="it-IT" dirty="0" smtClean="0"/>
              <a:t> attuandone specifiche direttive. Inoltre, secondo l'orientamento consolidato della giurisprudenza di legittimità, cui va data continuità, in caso di appalto, la consegna è sufficiente a trasferire il potere di fatto sul bene all'appaltatore che deve eseguirvi opere di riparazione, e, quindi, la relativa custodia, con conseguente configurabilità della responsabilità ex art. 2051 </a:t>
            </a:r>
            <a:r>
              <a:rPr lang="it-IT" dirty="0" err="1" smtClean="0"/>
              <a:t>c.c</a:t>
            </a:r>
            <a:r>
              <a:rPr lang="it-IT" dirty="0" smtClean="0"/>
              <a:t>..</a:t>
            </a:r>
          </a:p>
          <a:p>
            <a:endParaRPr lang="it-IT"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17.02.2012 n 2363</a:t>
            </a:r>
            <a:endParaRPr lang="it-IT" dirty="0"/>
          </a:p>
        </p:txBody>
      </p:sp>
      <p:sp>
        <p:nvSpPr>
          <p:cNvPr id="3" name="Segnaposto contenuto 2"/>
          <p:cNvSpPr>
            <a:spLocks noGrp="1"/>
          </p:cNvSpPr>
          <p:nvPr>
            <p:ph idx="1"/>
          </p:nvPr>
        </p:nvSpPr>
        <p:spPr/>
        <p:txBody>
          <a:bodyPr>
            <a:normAutofit fontScale="77500" lnSpcReduction="20000"/>
          </a:bodyPr>
          <a:lstStyle/>
          <a:p>
            <a:pPr algn="just"/>
            <a:endParaRPr lang="it-IT" dirty="0" smtClean="0"/>
          </a:p>
          <a:p>
            <a:pPr algn="just"/>
            <a:r>
              <a:rPr lang="it-IT" dirty="0" smtClean="0"/>
              <a:t>L'avere contrattualmente previsto l'esecuzione nell'opera nel periodo autunnale ("notoriamente piovoso") non è di per </a:t>
            </a:r>
            <a:r>
              <a:rPr lang="it-IT" dirty="0" err="1" smtClean="0"/>
              <a:t>sè</a:t>
            </a:r>
            <a:r>
              <a:rPr lang="it-IT" dirty="0" smtClean="0"/>
              <a:t> ragione sufficiente per muovere un addebito di colpa al committente, ove si consideri che l'adozione, da parte dell'appaltatore incaricato del rifacimento di un terrazzo condominiale, delle normali misure precauzionali, come la collocazione degli opportuni manti impermeabili, vale a prevenire gli effetti della pioggia, normalmente più copiosa in quel periodo, e quindi a neutralizzare la scelta del periodo di esecuzione del contratto, tra l'altro imposta dalla necessità di ovviare al più presto alle infiltrazioni lamentate dagli occupanti il sottostante appartamento.</a:t>
            </a:r>
            <a:endParaRPr lang="it-IT"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dirty="0" err="1" smtClean="0"/>
              <a:t>Cass</a:t>
            </a:r>
            <a:r>
              <a:rPr lang="fr-FR" dirty="0" smtClean="0"/>
              <a:t>. </a:t>
            </a:r>
            <a:r>
              <a:rPr lang="fr-FR" dirty="0" err="1" smtClean="0"/>
              <a:t>Civ</a:t>
            </a:r>
            <a:r>
              <a:rPr lang="fr-FR" dirty="0" smtClean="0"/>
              <a:t>. 21.09.2015 n. 18463</a:t>
            </a:r>
            <a:endParaRPr lang="it-IT" dirty="0"/>
          </a:p>
        </p:txBody>
      </p:sp>
      <p:sp>
        <p:nvSpPr>
          <p:cNvPr id="3" name="Segnaposto contenuto 2"/>
          <p:cNvSpPr>
            <a:spLocks noGrp="1"/>
          </p:cNvSpPr>
          <p:nvPr>
            <p:ph idx="1"/>
          </p:nvPr>
        </p:nvSpPr>
        <p:spPr/>
        <p:txBody>
          <a:bodyPr>
            <a:normAutofit fontScale="77500" lnSpcReduction="20000"/>
          </a:bodyPr>
          <a:lstStyle/>
          <a:p>
            <a:pPr algn="just"/>
            <a:endParaRPr lang="it-IT" dirty="0" smtClean="0"/>
          </a:p>
          <a:p>
            <a:pPr algn="just"/>
            <a:r>
              <a:rPr lang="it-IT" dirty="0" smtClean="0"/>
              <a:t>L’applicabilità dell’una o dell’altra norma implica, sul piano eziologico e probatorio, diversi accertamenti e coinvolge distinti temi d’indagine, trattandosi di accertare, nel primo caso, se sia stato attuato un comportamento commissivo od omissivo, dal quale è derivato un pregiudizio a terzi, e dovendosi prescindere, invece, nel caso di responsabilità per danni da cosa in custodia, dal profilo del comportamento del custode, che è elemento estraneo alla struttura della fattispecie normativa di cui all’art. 2051 c.c., nella quale il fondamento della responsabilità è costituito dal rischio, che grava sul custode, per i danni prodotti dalla cosa che non dipendano dal caso fortuito</a:t>
            </a:r>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Civ. 01.08.2006 n 17484</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Sussiste la legittimazione ad </a:t>
            </a:r>
            <a:r>
              <a:rPr lang="it-IT" dirty="0" err="1" smtClean="0"/>
              <a:t>processum</a:t>
            </a:r>
            <a:r>
              <a:rPr lang="it-IT" dirty="0" smtClean="0"/>
              <a:t> dell'amministratore, anche a prescindere dall'esistenza, dalla prova e dal quorum della delibera di autorizzazione a proporre la domanda giudiziale; infatti, l'amministratore del condominio è legittimato a proporre l'azione di cui all'art. 1669 c.c., relativa ai gravi difetti di costruzione che possano porre in pericolo la sicurezza dell'edificio condominiale, anche senza preventiva autorizzazione da parte dell'assemblea condominiale</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dirty="0" err="1" smtClean="0"/>
              <a:t>Cass</a:t>
            </a:r>
            <a:r>
              <a:rPr lang="fr-FR" dirty="0" smtClean="0"/>
              <a:t>. </a:t>
            </a:r>
            <a:r>
              <a:rPr lang="fr-FR" dirty="0" err="1" smtClean="0"/>
              <a:t>civ</a:t>
            </a:r>
            <a:r>
              <a:rPr lang="fr-FR" dirty="0" smtClean="0"/>
              <a:t>. 07.05.1988 n. 3395</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Nei rapporti interni tra i condomini, trovandosi tutti nella identica posizione, nella loro duplice qualità di comproprietari dell'edificio e committenti dei lavori di manutenzione straordinaria alla predetta impresa, nessuno di essi può pretendere il risarcimento di danni dall'altro condomino, indipendentemente dalle diverse posizioni e opinioni espresse in sede di assemblea o atteggiamenti assenteistici.</a:t>
            </a:r>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a:t>
            </a:r>
            <a:r>
              <a:rPr lang="it-IT" dirty="0" err="1" smtClean="0"/>
              <a:t>pen</a:t>
            </a:r>
            <a:r>
              <a:rPr lang="it-IT" dirty="0" smtClean="0"/>
              <a:t>. 18.09.2013 n. 42347</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L'amministratore che stipuli un contratto di affidamento in appalto di lavori da eseguirsi nell'interesse del condominio può assumere, ove la delibera assembleare gli riconosca autonomia di azione e concreti poteri decisionali, la posizione di "committente", come tale tenuto all'osservanza degli obblighi di verifica della idoneità tecnico professionale della impresa appaltatrice, di informazione sui rischi specifici esistenti nell'ambiente di lavoro e di cooperazione e coordinamento nella attuazione delle misure di prevenzione e protezione. </a:t>
            </a:r>
            <a:endParaRPr lang="it-IT"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da-DK" dirty="0" smtClean="0"/>
              <a:t>Cass. Civ. 12.12.2017 n. 29648</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Del danno patito da persona il cui appartamento sia stato svaligiato da ladri, introdottivisi attraverso ponteggi installati per il restauro del fabbricato e privi sia di illuminazione che di misure di sicurezza, possono essere chiamati a rispondere non solo l’impresa che ha realizzato i ponteggi stessi, ma anche il  condominio, per un duplice titolo: sia quale custode del fabbricato, ai sensi dell’art. 2051 cc. sia per culpa in vigilando od  in </a:t>
            </a:r>
            <a:r>
              <a:rPr lang="it-IT" dirty="0" err="1" smtClean="0"/>
              <a:t>eligendo</a:t>
            </a:r>
            <a:r>
              <a:rPr lang="it-IT" dirty="0" smtClean="0"/>
              <a:t>, allorché risulti che abbia omesso di sorvegliare l’operato dell’impresa appaltatrice, ovvero ne abbia scelta una manifestamente inadeguata per l’esecuzione dell’opera</a:t>
            </a:r>
            <a:endParaRPr lang="it-IT"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Tribunale Messina 12.06.2012</a:t>
            </a:r>
            <a:br>
              <a:rPr lang="it-IT" b="1" dirty="0" smtClean="0"/>
            </a:br>
            <a:r>
              <a:rPr lang="it-IT" b="1" dirty="0" smtClean="0"/>
              <a:t>Cass. Civ. 10.03.1972 n. 691</a:t>
            </a:r>
            <a:endParaRPr lang="it-IT" dirty="0"/>
          </a:p>
        </p:txBody>
      </p:sp>
      <p:sp>
        <p:nvSpPr>
          <p:cNvPr id="3" name="Segnaposto contenuto 2"/>
          <p:cNvSpPr>
            <a:spLocks noGrp="1"/>
          </p:cNvSpPr>
          <p:nvPr>
            <p:ph idx="1"/>
          </p:nvPr>
        </p:nvSpPr>
        <p:spPr/>
        <p:txBody>
          <a:bodyPr>
            <a:normAutofit lnSpcReduction="10000"/>
          </a:bodyPr>
          <a:lstStyle/>
          <a:p>
            <a:pPr algn="just"/>
            <a:endParaRPr lang="it-IT" dirty="0" smtClean="0"/>
          </a:p>
          <a:p>
            <a:pPr algn="just"/>
            <a:r>
              <a:rPr lang="it-IT" dirty="0" smtClean="0"/>
              <a:t>In tema di responsabilità civile ex art 2051 c.c., allorquando un ponteggio sia sistemato in aderenza ad un fabbricato per la esecuzione di lavori di riparazione in tale edificio, per ciò stesso questo ponteggio si trova a ricadere nell'ambito della custodia dei proprietari dell'edificio, cui accede, salvo prova contraria</a:t>
            </a:r>
            <a:endParaRPr lang="it-IT"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Civ. 06.02.2009 n. 3040</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In tema di responsabilità extracontrattuale dell’appaltatore, il difetto di costruzione che, ai sensi dell’art. 1669 c.c., legittima il committente alla relativa azione, può consistere in una qualsiasi alterazione, conseguente ad un’insoddisfacente realizzazione dell’opera, che, pur non riguardando parti essenziali della stessa e perciò non determinandone la “rovina” od il “pericolo di rovina”, bensì quegli elementi accessori o secondari che ne consentono l’impiego duraturo cui è destinata, quali, ad esempio, le condutture di adduzione idrica, i rivestimenti, l’impianto di riscaldamento, la canna fumaria, incida negativamente ed in modo considerevole sul godimento dell’immobile medesimo </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L’appalto di servizi</a:t>
            </a:r>
            <a:endParaRPr lang="it-IT" dirty="0"/>
          </a:p>
        </p:txBody>
      </p:sp>
      <p:sp>
        <p:nvSpPr>
          <p:cNvPr id="3" name="Segnaposto contenuto 2"/>
          <p:cNvSpPr>
            <a:spLocks noGrp="1"/>
          </p:cNvSpPr>
          <p:nvPr>
            <p:ph idx="1"/>
          </p:nvPr>
        </p:nvSpPr>
        <p:spPr/>
        <p:txBody>
          <a:bodyPr/>
          <a:lstStyle/>
          <a:p>
            <a:pPr algn="just"/>
            <a:endParaRPr lang="it-IT" dirty="0" smtClean="0"/>
          </a:p>
          <a:p>
            <a:pPr algn="just"/>
            <a:r>
              <a:rPr lang="it-IT" dirty="0" smtClean="0"/>
              <a:t>E’ costituito da una qualsiasi utilità che può essere apportata a favore del committente, volta a soddisfare un bisogno di quest’ultimo, senza trasformazione di materia</a:t>
            </a:r>
            <a:br>
              <a:rPr lang="it-IT" dirty="0" smtClean="0"/>
            </a:br>
            <a:r>
              <a:rPr lang="it-IT" dirty="0" smtClean="0"/>
              <a:t>e con un contenuto valutabile economicamente</a:t>
            </a:r>
            <a:endParaRPr lang="it-IT"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Cass. Civ. UU 27.03.2017 n 7756</a:t>
            </a:r>
            <a:endParaRPr lang="it-IT" dirty="0"/>
          </a:p>
        </p:txBody>
      </p:sp>
      <p:sp>
        <p:nvSpPr>
          <p:cNvPr id="3" name="Segnaposto contenuto 2"/>
          <p:cNvSpPr>
            <a:spLocks noGrp="1"/>
          </p:cNvSpPr>
          <p:nvPr>
            <p:ph idx="1"/>
          </p:nvPr>
        </p:nvSpPr>
        <p:spPr/>
        <p:txBody>
          <a:bodyPr/>
          <a:lstStyle/>
          <a:p>
            <a:pPr algn="just"/>
            <a:r>
              <a:rPr lang="it-IT" dirty="0" smtClean="0"/>
              <a:t>In tema di contratto d'appalto, sono gravi difetti dell'opera, rilevanti ai fini dell'art. 1669 c.c., anche quelli che riguardino elementi secondari ed accessori (come impermeabilizzazioni, rivestimenti, infissi, etc.), purché tali da comprometterne la funzionalità globale e la normale utilizzazione del bene, secondo la destinazione propria di quest'ultimo.</a:t>
            </a:r>
            <a:endParaRPr lang="it-IT"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Cass. Pen. 07.06.2016 n. 30557</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In tema di prevenzione degli infortuni sul lavoro, la contravvenzione di omessa elaborazione del documento di valutazione dei rischi da interferenze, di cui all'art. 7 </a:t>
            </a:r>
            <a:r>
              <a:rPr lang="it-IT" dirty="0" err="1" smtClean="0"/>
              <a:t>D.Lgs.</a:t>
            </a:r>
            <a:r>
              <a:rPr lang="it-IT" dirty="0" smtClean="0"/>
              <a:t> 17 settembre 1994 n. 626, deve ritenersi, a seguito della sua riconfigurazione ad opera dell'art. 26 </a:t>
            </a:r>
            <a:r>
              <a:rPr lang="it-IT" dirty="0" err="1" smtClean="0"/>
              <a:t>D.Lgs.</a:t>
            </a:r>
            <a:r>
              <a:rPr lang="it-IT" dirty="0" smtClean="0"/>
              <a:t> 9 aprile 2008 n. 81, un reato proprio del committente, cioè di colui che ha la disponibilità giuridica dei luoghi in cui si svolge l'appalto o la prestazione di lavoro autonomo, e, pertanto, in applicazione dell'art. 2, comma quarto, cod. </a:t>
            </a:r>
            <a:r>
              <a:rPr lang="it-IT" dirty="0" err="1" smtClean="0"/>
              <a:t>pen</a:t>
            </a:r>
            <a:r>
              <a:rPr lang="it-IT" dirty="0" smtClean="0"/>
              <a:t>., non può più essere imputata anche al datore di lavoro dell'impresa appaltatrice, fermi restando gli obblighi di cooperazione e di coordinamento e fatto salvo l'obbligo di valutazione dei rischi di cui all'art. 4 </a:t>
            </a:r>
            <a:r>
              <a:rPr lang="it-IT" dirty="0" err="1" smtClean="0"/>
              <a:t>D.Lgs.</a:t>
            </a:r>
            <a:r>
              <a:rPr lang="it-IT" dirty="0" smtClean="0"/>
              <a:t> n. 626 del 1994. </a:t>
            </a:r>
            <a:endParaRPr lang="it-IT"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Cass. Pen. 08.04.2010 n. 15081</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smtClean="0"/>
              <a:t>In linea di principio, il dovere di osservare e far osservare tutte le disposizioni dettate in materia di sicurezza incombe, nell'ipotesi di contratto di appalto, sia sull'appaltatore (datore di lavoro) sia sul committente nei confronti del quale, quindi, in caso di infortunio, sono ravvisabili profili di responsabilità colposa. Tuttavia, non può esigersi, da parte di quest'ultimo, un controllo pressante, continuo e capillare, sullo svolgimento dei lavori affidati all'appaltatore ma, più semplicemente e genericamente, la responsabilità del committente dovrà essere valutata rispetto alla concreta esplicazione degli oneri di vigilanza e controllo che incombono sullo stesso in relazione al ruolo ricoperto. Detti oneri comportano, innanzi tutto, la non ingerenza nell'esecuzione dei lavori. In secondo luogo, in ossequio ai principi di diligenza e prudenza, l'obbligo di scegliere l'appaltatore non solo in base al possesso, in astratto, dei titoli di idoneità come prescritti dalla legge, ma anche rispetto ad una valutazione della capacità tecnica e professionale che deve risultare proporzionata al tipo di attività commissionata ed alle concrete modalità di espletamento della stessa. Infine, la responsabilità colposa dovrà comunque essere riscontrata in capo al committente, qualora l'omissione dell'appaltatore sia immediatamente percepibile da parte del primo con una semplice e dovuta attività di controllo, senza particolari indagini circa l'inadeguatezza delle misure di sicurezza approntate.</a:t>
            </a:r>
            <a:endParaRPr lang="it-IT"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da-DK" b="1" dirty="0" smtClean="0"/>
              <a:t>Cass. Pen. 15.10.2013 n. 42347</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L'amministratore di un condominio assume la posizione di garanzia propria del datore di lavoro nel caso in cui proceda direttamente all'organizzazione e direzione di lavori da eseguirsi nell'interesse del condominio stesso ma, in caso di affidamento in appalto di dette opere, tale evenienza non lo esonera completamente da qualsivoglia obbligo, ben potendo egli assumere, in determinate circostanze, la posizione di committente ed essere, come tale, tenuto quanto meno all'osservanza di ciò che è stabilito dal </a:t>
            </a:r>
            <a:r>
              <a:rPr lang="it-IT" dirty="0" err="1" smtClean="0"/>
              <a:t>D.Lgs.</a:t>
            </a:r>
            <a:r>
              <a:rPr lang="it-IT" dirty="0" smtClean="0"/>
              <a:t> n. 81 del 2008, art. 26.</a:t>
            </a:r>
          </a:p>
          <a:p>
            <a:pPr algn="just"/>
            <a:r>
              <a:rPr lang="it-IT" dirty="0" smtClean="0"/>
              <a:t>Nell'attribuire tale posizione di garanzia all'imputato, il giudice del merito avrebbe dovuto considerare, però, che lo stesso ha agito nella peculiare qualità di amministratore di un condominio.</a:t>
            </a:r>
          </a:p>
          <a:p>
            <a:pPr algn="just"/>
            <a:r>
              <a:rPr lang="it-IT" dirty="0" smtClean="0"/>
              <a:t>Risulta infatti, dal ricorso e dal provvedimento impugnato, che l'appalto dei lavori era stato deciso ed assegnato mediante delibera dell'assemblea condominiale alla quale l'amministratore, ad essa vincolato, era tenuto a dare concreta attuazione</a:t>
            </a:r>
          </a:p>
          <a:p>
            <a:pPr algn="just"/>
            <a:endParaRPr lang="it-IT"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Cass. Civ. </a:t>
            </a:r>
            <a:r>
              <a:rPr lang="it-IT" smtClean="0"/>
              <a:t>13.04.2015 n 7373</a:t>
            </a:r>
            <a:endParaRPr lang="it-IT"/>
          </a:p>
        </p:txBody>
      </p:sp>
      <p:sp>
        <p:nvSpPr>
          <p:cNvPr id="3" name="Segnaposto contenuto 2"/>
          <p:cNvSpPr>
            <a:spLocks noGrp="1"/>
          </p:cNvSpPr>
          <p:nvPr>
            <p:ph idx="1"/>
          </p:nvPr>
        </p:nvSpPr>
        <p:spPr/>
        <p:txBody>
          <a:bodyPr>
            <a:normAutofit fontScale="25000" lnSpcReduction="20000"/>
          </a:bodyPr>
          <a:lstStyle/>
          <a:p>
            <a:pPr algn="just"/>
            <a:endParaRPr lang="it-IT" dirty="0" smtClean="0"/>
          </a:p>
          <a:p>
            <a:pPr algn="just"/>
            <a:r>
              <a:rPr lang="it-IT" sz="7200" dirty="0" smtClean="0"/>
              <a:t>Pur essendo vero che, in tema di responsabilità conseguente a vizi o difformità dell'opera appaltata, questi presta un'opera professionale implicante un1obbligazione di mezzi e non di risultato - il direttore dei lavori è tuttavia chiamato a svolgere la propria attività in situazioni involgenti l'impiego di peculiari competenze tecniche, </a:t>
            </a:r>
            <a:r>
              <a:rPr lang="it-IT" sz="7200" dirty="0" err="1" smtClean="0"/>
              <a:t>sicchè</a:t>
            </a:r>
            <a:r>
              <a:rPr lang="it-IT" sz="7200" dirty="0" smtClean="0"/>
              <a:t> egli deve utilizzare le proprie risorse intellettive ed operative per assicurare, relativamente all'opera in corso di realizzazione, il risultato che il committente si aspetta di conseguire. Ne deriva che il comportamento del direttore dei lavori deve essere valutato non con riferimento al normale concetto di diligenza, ma alla stregua della "</a:t>
            </a:r>
            <a:r>
              <a:rPr lang="it-IT" sz="7200" dirty="0" err="1" smtClean="0"/>
              <a:t>diligentia</a:t>
            </a:r>
            <a:r>
              <a:rPr lang="it-IT" sz="7200" dirty="0" smtClean="0"/>
              <a:t> </a:t>
            </a:r>
            <a:r>
              <a:rPr lang="it-IT" sz="7200" dirty="0" err="1" smtClean="0"/>
              <a:t>quam</a:t>
            </a:r>
            <a:r>
              <a:rPr lang="it-IT" sz="7200" dirty="0" smtClean="0"/>
              <a:t> in concreto"; </a:t>
            </a:r>
            <a:r>
              <a:rPr lang="it-IT" sz="7200" dirty="0" err="1" smtClean="0"/>
              <a:t>sicchè</a:t>
            </a:r>
            <a:r>
              <a:rPr lang="it-IT" sz="7200" dirty="0" smtClean="0"/>
              <a:t> rientrano nelle obbligazioni su di lui gravanti l'accertamento della conformità sia della progressiva realizzazione dell'opera al progetto, sia delle modalità dell'esecuzione di essa al capitolato e/o alle regole della tecnica, </a:t>
            </a:r>
            <a:r>
              <a:rPr lang="it-IT" sz="7200" dirty="0" err="1" smtClean="0"/>
              <a:t>nonchè</a:t>
            </a:r>
            <a:r>
              <a:rPr lang="it-IT" sz="7200" dirty="0" smtClean="0"/>
              <a:t> l'adozione di tutti i necessari accorgimenti tecnici volti a garantire la realizzazione dell'opera senza difetti costruttivi. Ne segue che non può ritenersi esente da responsabilità il direttore dei lavori che, nell'ambito di siffatto ruolo tecnico-professionale, ometta di vigilare e di impartire le opportune disposizioni al riguardo, </a:t>
            </a:r>
            <a:r>
              <a:rPr lang="it-IT" sz="7200" dirty="0" err="1" smtClean="0"/>
              <a:t>nonchè</a:t>
            </a:r>
            <a:r>
              <a:rPr lang="it-IT" sz="7200" dirty="0" smtClean="0"/>
              <a:t> di controllarne l'ottemperanza da parte dell'appaltatore e di riferirne al committente; in ciò concretandosi quell'alta sorveglianza delle opere implicante il regolare ed assiduo controllo (attraverso periodiche visite e contatti diretti con gli organi tecnici dell'impresa) della realizzazione dell'opera nelle sue varie fasi e stati di avanzamento </a:t>
            </a:r>
            <a:endParaRPr lang="it-IT" sz="7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47500" lnSpcReduction="20000"/>
          </a:bodyPr>
          <a:lstStyle/>
          <a:p>
            <a:endParaRPr lang="it-IT" dirty="0" smtClean="0"/>
          </a:p>
          <a:p>
            <a:endParaRPr lang="it-IT" dirty="0" smtClean="0"/>
          </a:p>
          <a:p>
            <a:pPr algn="just"/>
            <a:r>
              <a:rPr lang="it-IT" dirty="0" smtClean="0"/>
              <a:t>Considerato che per il contratto d’appalto non è prevista alcuna forma ad </a:t>
            </a:r>
            <a:r>
              <a:rPr lang="it-IT" dirty="0" err="1" smtClean="0"/>
              <a:t>substantiam</a:t>
            </a:r>
            <a:r>
              <a:rPr lang="it-IT" dirty="0" smtClean="0"/>
              <a:t>, cioè per la</a:t>
            </a:r>
            <a:br>
              <a:rPr lang="it-IT" dirty="0" smtClean="0"/>
            </a:br>
            <a:r>
              <a:rPr lang="it-IT" dirty="0" smtClean="0"/>
              <a:t>sua validità, esso può essere stipulato:</a:t>
            </a:r>
          </a:p>
          <a:p>
            <a:pPr algn="just">
              <a:buNone/>
            </a:pPr>
            <a:r>
              <a:rPr lang="it-IT" dirty="0" smtClean="0"/>
              <a:t/>
            </a:r>
            <a:br>
              <a:rPr lang="it-IT" dirty="0" smtClean="0"/>
            </a:br>
            <a:r>
              <a:rPr lang="it-IT" dirty="0" smtClean="0"/>
              <a:t>a) con atto pubblico, qualora, per esempio, congiuntamente a esso si convenga anche la cessione</a:t>
            </a:r>
            <a:br>
              <a:rPr lang="it-IT" dirty="0" smtClean="0"/>
            </a:br>
            <a:r>
              <a:rPr lang="it-IT" dirty="0" smtClean="0"/>
              <a:t>in proprietà di alcune unità immobiliari, inserite nel comparto edilizio da realizzare con l’appalto;</a:t>
            </a:r>
          </a:p>
          <a:p>
            <a:pPr algn="just">
              <a:buNone/>
            </a:pPr>
            <a:r>
              <a:rPr lang="it-IT" dirty="0" smtClean="0"/>
              <a:t/>
            </a:r>
            <a:br>
              <a:rPr lang="it-IT" dirty="0" smtClean="0"/>
            </a:br>
            <a:r>
              <a:rPr lang="it-IT" dirty="0" smtClean="0"/>
              <a:t>b) con una scrittura privata, modalità di conclusione più utilizzata, per esempio, per un appalto a</a:t>
            </a:r>
            <a:br>
              <a:rPr lang="it-IT" dirty="0" smtClean="0"/>
            </a:br>
            <a:r>
              <a:rPr lang="it-IT" dirty="0" smtClean="0"/>
              <a:t>un’impresa per la ristrutturazione di un immobile, per le opere e di manutenzione del tetto, della</a:t>
            </a:r>
            <a:br>
              <a:rPr lang="it-IT" dirty="0" smtClean="0"/>
            </a:br>
            <a:r>
              <a:rPr lang="it-IT" dirty="0" smtClean="0"/>
              <a:t>facciata </a:t>
            </a:r>
            <a:r>
              <a:rPr lang="it-IT" dirty="0" err="1" smtClean="0"/>
              <a:t>etc</a:t>
            </a:r>
            <a:r>
              <a:rPr lang="it-IT" dirty="0" smtClean="0"/>
              <a:t> oppure per un appalto di pulizia la cui attività è disciplinata dalla legge 25 gennaio</a:t>
            </a:r>
            <a:br>
              <a:rPr lang="it-IT" dirty="0" smtClean="0"/>
            </a:br>
            <a:r>
              <a:rPr lang="it-IT" dirty="0" smtClean="0"/>
              <a:t>1994, n. 82 e successivi regolamenti di attuazione;</a:t>
            </a:r>
          </a:p>
          <a:p>
            <a:pPr algn="just">
              <a:buNone/>
            </a:pPr>
            <a:r>
              <a:rPr lang="it-IT" dirty="0" smtClean="0"/>
              <a:t/>
            </a:r>
            <a:br>
              <a:rPr lang="it-IT" dirty="0" smtClean="0"/>
            </a:br>
            <a:r>
              <a:rPr lang="it-IT" dirty="0" smtClean="0"/>
              <a:t>c) in forma verbale, per esempio per un incarico conferito da un amministratore di condominio ad</a:t>
            </a:r>
            <a:br>
              <a:rPr lang="it-IT" dirty="0" smtClean="0"/>
            </a:br>
            <a:r>
              <a:rPr lang="it-IT" dirty="0" smtClean="0"/>
              <a:t>un artigiano per piccole opere di manutenzione o riparazione delle parti comuni del fabbricato.</a:t>
            </a:r>
            <a:br>
              <a:rPr lang="it-IT" dirty="0" smtClean="0"/>
            </a:br>
            <a:endParaRPr lang="it-IT" dirty="0" smtClean="0"/>
          </a:p>
          <a:p>
            <a:pPr algn="just">
              <a:buNone/>
            </a:pPr>
            <a:r>
              <a:rPr lang="it-IT" dirty="0" smtClean="0"/>
              <a:t>        Sebbene la forma scritta non sia richiesta ad </a:t>
            </a:r>
            <a:r>
              <a:rPr lang="it-IT" dirty="0" err="1" smtClean="0"/>
              <a:t>substantiam</a:t>
            </a:r>
            <a:r>
              <a:rPr lang="it-IT" dirty="0" smtClean="0"/>
              <a:t> in alcuni casi essa è richiesta per fornire</a:t>
            </a:r>
            <a:br>
              <a:rPr lang="it-IT" dirty="0" smtClean="0"/>
            </a:br>
            <a:r>
              <a:rPr lang="it-IT" dirty="0" smtClean="0"/>
              <a:t>la prova della modifica degli accordi originari: è il caso dell’autorizzazione all’appaltatore ad</a:t>
            </a:r>
            <a:br>
              <a:rPr lang="it-IT" dirty="0" smtClean="0"/>
            </a:br>
            <a:r>
              <a:rPr lang="it-IT" dirty="0" smtClean="0"/>
              <a:t>apportare variazioni al progetto originario, secondo quanto disposto dall’art. 1659 c.c., che prevede</a:t>
            </a:r>
            <a:br>
              <a:rPr lang="it-IT" dirty="0" smtClean="0"/>
            </a:br>
            <a:r>
              <a:rPr lang="it-IT" dirty="0" smtClean="0"/>
              <a:t>che sia provata per iscritto</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smtClean="0"/>
          </a:p>
          <a:p>
            <a:pPr algn="just"/>
            <a:r>
              <a:rPr lang="it-IT" dirty="0" smtClean="0"/>
              <a:t>Nel contratto di appalto il corrispettivo per le opere indicate costituisce l’obbligazione principale del committente</a:t>
            </a:r>
          </a:p>
          <a:p>
            <a:pPr algn="just"/>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pPr algn="just"/>
            <a:r>
              <a:rPr lang="it-IT" dirty="0" smtClean="0"/>
              <a:t>Il corrispettivo può essere determinato in due modi: a corpo o a misura.</a:t>
            </a:r>
          </a:p>
          <a:p>
            <a:pPr algn="just"/>
            <a:r>
              <a:rPr lang="it-IT" dirty="0" smtClean="0"/>
              <a:t>Nella prima ipotesi l’appaltatore è in grado, valutata la complessità dell’opera da realizzare e, nel caso di</a:t>
            </a:r>
            <a:br>
              <a:rPr lang="it-IT" dirty="0" smtClean="0"/>
            </a:br>
            <a:r>
              <a:rPr lang="it-IT" dirty="0" smtClean="0"/>
              <a:t>beni immobili, esaminati i luoghi nei quali deve operare, di stabilire un prezzo complessivo, così</a:t>
            </a:r>
            <a:br>
              <a:rPr lang="it-IT" dirty="0" smtClean="0"/>
            </a:br>
            <a:r>
              <a:rPr lang="it-IT" dirty="0" smtClean="0"/>
              <a:t>detto, a corpo o a forfait.</a:t>
            </a:r>
          </a:p>
          <a:p>
            <a:pPr algn="just">
              <a:buNone/>
            </a:pPr>
            <a:r>
              <a:rPr lang="it-IT" dirty="0" smtClean="0"/>
              <a:t>     Nella seconda ipotesi, non essendo possibile predeterminare esattamente il prezzo complessivo, nel contratto si indicano i criteri per il calcolo del corrispettivo la cui</a:t>
            </a:r>
            <a:br>
              <a:rPr lang="it-IT" dirty="0" smtClean="0"/>
            </a:br>
            <a:r>
              <a:rPr lang="it-IT" dirty="0" smtClean="0"/>
              <a:t>quantificazione verrà elaborata a mano a mano nel corso dell’esecuzione delle opere, in</a:t>
            </a:r>
            <a:br>
              <a:rPr lang="it-IT" dirty="0" smtClean="0"/>
            </a:br>
            <a:r>
              <a:rPr lang="it-IT" dirty="0" smtClean="0"/>
              <a:t>concomitanza con gli stati di avanzamento lavori. Solo quindi ad opere ultimate il committente avrà esatta contezza della spesa. </a:t>
            </a:r>
            <a:br>
              <a:rPr lang="it-IT" dirty="0" smtClean="0"/>
            </a:b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1911</TotalTime>
  <Words>5225</Words>
  <Application>Microsoft Office PowerPoint</Application>
  <PresentationFormat>Presentazione su schermo (4:3)</PresentationFormat>
  <Paragraphs>296</Paragraphs>
  <Slides>64</Slides>
  <Notes>50</Notes>
  <HiddenSlides>0</HiddenSlides>
  <MMClips>0</MMClips>
  <ScaleCrop>false</ScaleCrop>
  <HeadingPairs>
    <vt:vector size="4" baseType="variant">
      <vt:variant>
        <vt:lpstr>Tema</vt:lpstr>
      </vt:variant>
      <vt:variant>
        <vt:i4>1</vt:i4>
      </vt:variant>
      <vt:variant>
        <vt:lpstr>Titoli diapositive</vt:lpstr>
      </vt:variant>
      <vt:variant>
        <vt:i4>64</vt:i4>
      </vt:variant>
    </vt:vector>
  </HeadingPairs>
  <TitlesOfParts>
    <vt:vector size="65" baseType="lpstr">
      <vt:lpstr>Tema di Office</vt:lpstr>
      <vt:lpstr>IL CONTRATTO DI APPALTO</vt:lpstr>
      <vt:lpstr>Diapositiva 2</vt:lpstr>
      <vt:lpstr>Art. 1655 cc</vt:lpstr>
      <vt:lpstr>Diapositiva 4</vt:lpstr>
      <vt:lpstr>L’appalto di opere</vt:lpstr>
      <vt:lpstr>L’appalto di servizi</vt:lpstr>
      <vt:lpstr>Diapositiva 7</vt:lpstr>
      <vt:lpstr>Diapositiva 8</vt:lpstr>
      <vt:lpstr>Diapositiva 9</vt:lpstr>
      <vt:lpstr>Diapositiva 10</vt:lpstr>
      <vt:lpstr>Art. 1664 I comma CC</vt:lpstr>
      <vt:lpstr>Art. 1664 II comma CC</vt:lpstr>
      <vt:lpstr>Cass. civ. 13.01.2010 n. 380</vt:lpstr>
      <vt:lpstr>Diapositiva 14</vt:lpstr>
      <vt:lpstr>Diapositiva 15</vt:lpstr>
      <vt:lpstr>Direttore Lavori</vt:lpstr>
      <vt:lpstr>Art. 1659 cc</vt:lpstr>
      <vt:lpstr>Art. 1661 CC</vt:lpstr>
      <vt:lpstr>Art. 1662 CC</vt:lpstr>
      <vt:lpstr>Art. 1664 CC</vt:lpstr>
      <vt:lpstr>Art. 1660 CC</vt:lpstr>
      <vt:lpstr>Cass. Civ. 21.02.2017 n. 4430</vt:lpstr>
      <vt:lpstr>Art. 1665 cc</vt:lpstr>
      <vt:lpstr>Diapositiva 24</vt:lpstr>
      <vt:lpstr>Cass. Civ. 02.05.2011 n 9645</vt:lpstr>
      <vt:lpstr>Diapositiva 26</vt:lpstr>
      <vt:lpstr>     Art. 1667 CC          ART. 1669 CC</vt:lpstr>
      <vt:lpstr>Art. 1667 CC                     Art. 1669 CC</vt:lpstr>
      <vt:lpstr>Art. 812 CC</vt:lpstr>
      <vt:lpstr>Cass. Civ. 24.09.2008 n 24008</vt:lpstr>
      <vt:lpstr>Cass. Civ. 18.01.2019 n. 1423</vt:lpstr>
      <vt:lpstr>Cass. Civ. 26.11.2013 n 26365</vt:lpstr>
      <vt:lpstr>Art. 1197 cc</vt:lpstr>
      <vt:lpstr>Cass. Civ. 07.06.2018 n 14815</vt:lpstr>
      <vt:lpstr>Art. 1668 II comma cc</vt:lpstr>
      <vt:lpstr>Art. 1453 cc</vt:lpstr>
      <vt:lpstr>Cass. Civ. 23.03.1999 n 2745</vt:lpstr>
      <vt:lpstr>Cass. Civ. 01.08.2006 n 17484</vt:lpstr>
      <vt:lpstr>Cass. 09.11.2009 n 23693</vt:lpstr>
      <vt:lpstr>Cass. Civ. 03.01.2011 n 70</vt:lpstr>
      <vt:lpstr>Art. 2053 CC</vt:lpstr>
      <vt:lpstr>Cass. Civ. 25.08.2014 n. 18168</vt:lpstr>
      <vt:lpstr>Cass. 15.11.2006 n 24301</vt:lpstr>
      <vt:lpstr>Cass. Civ. 17.02.2012 n 2363</vt:lpstr>
      <vt:lpstr>Cass. Civ. 25.01.2016 n 1234</vt:lpstr>
      <vt:lpstr>Cass. Civ. 09.10.2017 n 23594</vt:lpstr>
      <vt:lpstr>Cass. Civ. 30.09.2014 n. 20557</vt:lpstr>
      <vt:lpstr>Cass. Civ. 17.02.2012 n 2363</vt:lpstr>
      <vt:lpstr>Cass. Civ. 17.02.2012 n 2363</vt:lpstr>
      <vt:lpstr>Cass. Civ. 31.08.2005 n. 17563</vt:lpstr>
      <vt:lpstr>Cass. Civ. 19.01.2017 n. 1279</vt:lpstr>
      <vt:lpstr>Cass. Civ. 17.02.2012 n 2363</vt:lpstr>
      <vt:lpstr>Cass. Civ. 21.09.2015 n. 18463</vt:lpstr>
      <vt:lpstr>Cass. Civ. 01.08.2006 n 17484</vt:lpstr>
      <vt:lpstr>Cass. civ. 07.05.1988 n. 3395</vt:lpstr>
      <vt:lpstr>Cass. pen. 18.09.2013 n. 42347</vt:lpstr>
      <vt:lpstr>Cass. Civ. 12.12.2017 n. 29648</vt:lpstr>
      <vt:lpstr>Tribunale Messina 12.06.2012 Cass. Civ. 10.03.1972 n. 691</vt:lpstr>
      <vt:lpstr>Cass. Civ. 06.02.2009 n. 3040</vt:lpstr>
      <vt:lpstr>Cass. Civ. UU 27.03.2017 n 7756</vt:lpstr>
      <vt:lpstr>Cass. Pen. 07.06.2016 n. 30557</vt:lpstr>
      <vt:lpstr>Cass. Pen. 08.04.2010 n. 15081</vt:lpstr>
      <vt:lpstr>Cass. Pen. 15.10.2013 n. 42347</vt:lpstr>
      <vt:lpstr>Cass. Civ. 13.04.2015 n 7373</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CONTRATTO DI APPALTO</dc:title>
  <dc:creator>Studio</dc:creator>
  <cp:lastModifiedBy>Maria Grazia</cp:lastModifiedBy>
  <cp:revision>207</cp:revision>
  <dcterms:created xsi:type="dcterms:W3CDTF">2019-01-04T15:44:07Z</dcterms:created>
  <dcterms:modified xsi:type="dcterms:W3CDTF">2019-01-26T00:33:24Z</dcterms:modified>
</cp:coreProperties>
</file>