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8" r:id="rId4"/>
    <p:sldId id="259" r:id="rId5"/>
    <p:sldId id="260" r:id="rId6"/>
    <p:sldId id="262" r:id="rId7"/>
    <p:sldId id="263" r:id="rId8"/>
    <p:sldId id="264" r:id="rId9"/>
    <p:sldId id="265" r:id="rId10"/>
    <p:sldId id="266" r:id="rId11"/>
    <p:sldId id="267" r:id="rId12"/>
    <p:sldId id="268" r:id="rId13"/>
    <p:sldId id="269" r:id="rId14"/>
    <p:sldId id="277" r:id="rId15"/>
    <p:sldId id="271" r:id="rId16"/>
    <p:sldId id="270" r:id="rId17"/>
    <p:sldId id="274" r:id="rId18"/>
    <p:sldId id="275" r:id="rId19"/>
    <p:sldId id="273" r:id="rId20"/>
    <p:sldId id="272"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DE9"/>
    <a:srgbClr val="E2DE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4"/>
    <p:restoredTop sz="94705"/>
  </p:normalViewPr>
  <p:slideViewPr>
    <p:cSldViewPr snapToGrid="0" snapToObjects="1">
      <p:cViewPr varScale="1">
        <p:scale>
          <a:sx n="115" d="100"/>
          <a:sy n="115" d="100"/>
        </p:scale>
        <p:origin x="664"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9/5/18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9/5/18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9/5/18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chemeClr val="bg1"/>
            </a:gs>
            <a:gs pos="100000">
              <a:srgbClr val="F2EDE9"/>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1A256-7616-4944-AB5C-BA521BEEADE3}"/>
              </a:ext>
            </a:extLst>
          </p:cNvPr>
          <p:cNvSpPr>
            <a:spLocks noGrp="1"/>
          </p:cNvSpPr>
          <p:nvPr>
            <p:ph type="title"/>
          </p:nvPr>
        </p:nvSpPr>
        <p:spPr>
          <a:xfrm>
            <a:off x="1971853" y="1100724"/>
            <a:ext cx="9603275" cy="1049235"/>
          </a:xfrm>
        </p:spPr>
        <p:txBody>
          <a:bodyPr/>
          <a:lstStyle/>
          <a:p>
            <a:r>
              <a:rPr lang="it-IT" dirty="0"/>
              <a:t>IL CONTRATTO D’OPERA NEL CONDOMINIO</a:t>
            </a:r>
            <a:br>
              <a:rPr lang="it-IT" dirty="0"/>
            </a:br>
            <a:endParaRPr lang="it-IT" dirty="0"/>
          </a:p>
        </p:txBody>
      </p:sp>
      <p:sp>
        <p:nvSpPr>
          <p:cNvPr id="4" name="CasellaDiTesto 3">
            <a:extLst>
              <a:ext uri="{FF2B5EF4-FFF2-40B4-BE49-F238E27FC236}">
                <a16:creationId xmlns:a16="http://schemas.microsoft.com/office/drawing/2014/main" id="{667CC526-D280-3C4E-8AB7-5171714CDC73}"/>
              </a:ext>
            </a:extLst>
          </p:cNvPr>
          <p:cNvSpPr txBox="1"/>
          <p:nvPr/>
        </p:nvSpPr>
        <p:spPr>
          <a:xfrm>
            <a:off x="9649522" y="5742878"/>
            <a:ext cx="2542478" cy="369332"/>
          </a:xfrm>
          <a:prstGeom prst="rect">
            <a:avLst/>
          </a:prstGeom>
          <a:noFill/>
        </p:spPr>
        <p:txBody>
          <a:bodyPr wrap="square" rtlCol="0">
            <a:spAutoFit/>
          </a:bodyPr>
          <a:lstStyle/>
          <a:p>
            <a:r>
              <a:rPr lang="it-IT" dirty="0"/>
              <a:t>Avv. Gaetano </a:t>
            </a:r>
            <a:r>
              <a:rPr lang="it-IT" dirty="0" err="1"/>
              <a:t>Mulonia</a:t>
            </a:r>
            <a:endParaRPr lang="it-IT" dirty="0"/>
          </a:p>
        </p:txBody>
      </p:sp>
      <p:pic>
        <p:nvPicPr>
          <p:cNvPr id="5" name="Immagine 4">
            <a:extLst>
              <a:ext uri="{FF2B5EF4-FFF2-40B4-BE49-F238E27FC236}">
                <a16:creationId xmlns:a16="http://schemas.microsoft.com/office/drawing/2014/main" id="{AF9EC938-40CF-4842-B30E-96F692D58794}"/>
              </a:ext>
            </a:extLst>
          </p:cNvPr>
          <p:cNvPicPr>
            <a:picLocks noChangeAspect="1"/>
          </p:cNvPicPr>
          <p:nvPr/>
        </p:nvPicPr>
        <p:blipFill>
          <a:blip r:embed="rId2"/>
          <a:stretch>
            <a:fillRect/>
          </a:stretch>
        </p:blipFill>
        <p:spPr>
          <a:xfrm>
            <a:off x="3587325" y="2027511"/>
            <a:ext cx="4946495" cy="3715367"/>
          </a:xfrm>
          <a:prstGeom prst="rect">
            <a:avLst/>
          </a:prstGeom>
          <a:effectLst>
            <a:reflection endPos="0" dir="5400000" sy="-100000" algn="bl" rotWithShape="0"/>
            <a:softEdge rad="368300"/>
          </a:effectLst>
        </p:spPr>
      </p:pic>
    </p:spTree>
    <p:extLst>
      <p:ext uri="{BB962C8B-B14F-4D97-AF65-F5344CB8AC3E}">
        <p14:creationId xmlns:p14="http://schemas.microsoft.com/office/powerpoint/2010/main" val="2479019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13E8ECA7-0BCE-A046-B571-EE62DF9B5BFA}"/>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1D7689E8-B910-B54E-9C17-B0E265C49F08}"/>
              </a:ext>
            </a:extLst>
          </p:cNvPr>
          <p:cNvSpPr>
            <a:spLocks noGrp="1"/>
          </p:cNvSpPr>
          <p:nvPr>
            <p:ph idx="1"/>
          </p:nvPr>
        </p:nvSpPr>
        <p:spPr>
          <a:xfrm>
            <a:off x="214313" y="727461"/>
            <a:ext cx="11490331" cy="4875330"/>
          </a:xfrm>
        </p:spPr>
        <p:txBody>
          <a:bodyPr>
            <a:normAutofit/>
          </a:bodyPr>
          <a:lstStyle/>
          <a:p>
            <a:pPr marL="0" indent="0" algn="just">
              <a:buNone/>
            </a:pPr>
            <a:r>
              <a:rPr lang="it-IT" sz="1900" b="1" dirty="0">
                <a:solidFill>
                  <a:srgbClr val="FF0000"/>
                </a:solidFill>
              </a:rPr>
              <a:t>La prima </a:t>
            </a:r>
            <a:r>
              <a:rPr lang="it-IT" sz="1900" dirty="0">
                <a:solidFill>
                  <a:schemeClr val="tx1">
                    <a:lumMod val="75000"/>
                    <a:lumOff val="25000"/>
                  </a:schemeClr>
                </a:solidFill>
              </a:rPr>
              <a:t>è quella di stabilire la modalità di esecuzione della prestazione edotta nel contratto, quel complesso di cura, di cautela, di attenzione, di legalità, anche di perizia nelle obbligazioni professionali, che è necessario osservare per eseguire la prestazione in modo conforme all’obbligazione assunta attraverso il contratto o altra fonte.</a:t>
            </a:r>
          </a:p>
          <a:p>
            <a:pPr marL="0" indent="0" algn="just">
              <a:buNone/>
            </a:pPr>
            <a:r>
              <a:rPr lang="it-IT" sz="1900" b="1" dirty="0">
                <a:solidFill>
                  <a:srgbClr val="FF0000"/>
                </a:solidFill>
              </a:rPr>
              <a:t>La seconda </a:t>
            </a:r>
            <a:r>
              <a:rPr lang="it-IT" sz="1900" dirty="0">
                <a:solidFill>
                  <a:schemeClr val="tx1">
                    <a:lumMod val="75000"/>
                    <a:lumOff val="25000"/>
                  </a:schemeClr>
                </a:solidFill>
              </a:rPr>
              <a:t>è quella di concretizzarsi come regola di responsabilità in quanto  evidenzia quello sforzo che è necessario per evitare l’imputabilità della responsabilità, e quindi l’obbligazione risarcitoria. </a:t>
            </a:r>
          </a:p>
          <a:p>
            <a:pPr marL="0" indent="0" algn="just">
              <a:buNone/>
            </a:pPr>
            <a:r>
              <a:rPr lang="it-IT" sz="1900" dirty="0">
                <a:solidFill>
                  <a:schemeClr val="tx1">
                    <a:lumMod val="75000"/>
                    <a:lumOff val="25000"/>
                  </a:schemeClr>
                </a:solidFill>
              </a:rPr>
              <a:t>La buona fede, invece, oltre ad avere queste due caratteristiche  ha altre tre funzioni, che rendono evidente la notevole ampiezza della clausola in esame e cioè è  un canone di integrazione dell’obbligazione e quindi riguarda non il come ma il cosa. </a:t>
            </a:r>
          </a:p>
          <a:p>
            <a:pPr marL="0" indent="0" algn="just">
              <a:buNone/>
            </a:pPr>
            <a:r>
              <a:rPr lang="it-IT" sz="1900" dirty="0">
                <a:solidFill>
                  <a:schemeClr val="tx1">
                    <a:lumMod val="75000"/>
                    <a:lumOff val="25000"/>
                  </a:schemeClr>
                </a:solidFill>
              </a:rPr>
              <a:t>Dalla buona fede derivano obbligazioni diverse e ulteriori rispetto a quelle fissate nel negozio, di prestazione ma anche di protezione; è un limite all’esercizio del diritto, la cui trasgressione produce un divieto: la violazione del divieto di abuso del diritto e del potere da parte del creditore. In taluni casi  è anche addivenuta parametro di validità del contratto.</a:t>
            </a:r>
          </a:p>
          <a:p>
            <a:endParaRPr lang="it-IT" dirty="0"/>
          </a:p>
        </p:txBody>
      </p:sp>
      <p:sp>
        <p:nvSpPr>
          <p:cNvPr id="6" name="Titolo 1">
            <a:extLst>
              <a:ext uri="{FF2B5EF4-FFF2-40B4-BE49-F238E27FC236}">
                <a16:creationId xmlns:a16="http://schemas.microsoft.com/office/drawing/2014/main" id="{603AA99C-A390-4744-A02E-FEC66CB58929}"/>
              </a:ext>
            </a:extLst>
          </p:cNvPr>
          <p:cNvSpPr txBox="1">
            <a:spLocks/>
          </p:cNvSpPr>
          <p:nvPr/>
        </p:nvSpPr>
        <p:spPr>
          <a:xfrm>
            <a:off x="1451578" y="868893"/>
            <a:ext cx="9603275"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it-IT" dirty="0"/>
          </a:p>
        </p:txBody>
      </p:sp>
    </p:spTree>
    <p:extLst>
      <p:ext uri="{BB962C8B-B14F-4D97-AF65-F5344CB8AC3E}">
        <p14:creationId xmlns:p14="http://schemas.microsoft.com/office/powerpoint/2010/main" val="353032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C9B195A-9F42-4A43-ACF4-DB45487537CE}"/>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A6F06BE2-B279-A847-8BFB-238D9064481E}"/>
              </a:ext>
            </a:extLst>
          </p:cNvPr>
          <p:cNvSpPr>
            <a:spLocks noGrp="1"/>
          </p:cNvSpPr>
          <p:nvPr>
            <p:ph idx="1"/>
          </p:nvPr>
        </p:nvSpPr>
        <p:spPr>
          <a:xfrm>
            <a:off x="464634" y="646771"/>
            <a:ext cx="11262731" cy="5174166"/>
          </a:xfrm>
        </p:spPr>
        <p:txBody>
          <a:bodyPr>
            <a:normAutofit fontScale="92500" lnSpcReduction="10000"/>
          </a:bodyPr>
          <a:lstStyle/>
          <a:p>
            <a:pPr marL="0" indent="0" algn="just">
              <a:buNone/>
            </a:pPr>
            <a:r>
              <a:rPr lang="it-IT" sz="1900" dirty="0">
                <a:solidFill>
                  <a:schemeClr val="tx1">
                    <a:lumMod val="75000"/>
                    <a:lumOff val="25000"/>
                  </a:schemeClr>
                </a:solidFill>
              </a:rPr>
              <a:t>In base al dettato dell’art. 1218 c.c. il debitore inadempiente è tenuto a risarcire il danno derivante dall’inadempimento. </a:t>
            </a:r>
          </a:p>
          <a:p>
            <a:pPr marL="0" indent="0" algn="just">
              <a:buNone/>
            </a:pPr>
            <a:r>
              <a:rPr lang="it-IT" sz="1900" dirty="0">
                <a:solidFill>
                  <a:schemeClr val="tx1">
                    <a:lumMod val="75000"/>
                    <a:lumOff val="25000"/>
                  </a:schemeClr>
                </a:solidFill>
              </a:rPr>
              <a:t>Tuttavia, in base a quanto osservato, l’inadempimento non è un fenomeno semplice, così come a contrario non lo è l’adempimento soprattutto alla stregua di obbligazioni che pretendono un certo standard di diligenza. </a:t>
            </a:r>
          </a:p>
          <a:p>
            <a:pPr marL="0" indent="0" algn="just">
              <a:buNone/>
            </a:pPr>
            <a:r>
              <a:rPr lang="it-IT" sz="1900" dirty="0">
                <a:solidFill>
                  <a:schemeClr val="tx1">
                    <a:lumMod val="75000"/>
                    <a:lumOff val="25000"/>
                  </a:schemeClr>
                </a:solidFill>
              </a:rPr>
              <a:t>Nell’ambito della struttura della responsabilità da inadempimento risulta fondamentale l’elemento della imputabilità e quindi della colpa. In termini generici la diligenza non è nient’altro che il contrario della colpa. </a:t>
            </a:r>
          </a:p>
          <a:p>
            <a:pPr marL="0" indent="0" algn="just">
              <a:buNone/>
            </a:pPr>
            <a:r>
              <a:rPr lang="it-IT" sz="1900" dirty="0">
                <a:solidFill>
                  <a:schemeClr val="tx1">
                    <a:lumMod val="75000"/>
                    <a:lumOff val="25000"/>
                  </a:schemeClr>
                </a:solidFill>
              </a:rPr>
              <a:t>La diligenza è idonea, di conseguenza, ad escludere la responsabilità. </a:t>
            </a:r>
          </a:p>
          <a:p>
            <a:pPr marL="0" indent="0" algn="just">
              <a:buNone/>
            </a:pPr>
            <a:r>
              <a:rPr lang="it-IT" sz="1900" dirty="0">
                <a:solidFill>
                  <a:schemeClr val="tx1">
                    <a:lumMod val="75000"/>
                    <a:lumOff val="25000"/>
                  </a:schemeClr>
                </a:solidFill>
              </a:rPr>
              <a:t>L’affermazione trova pieno riscontro nella sfera delle cosiddette obbligazioni di mezzi ricondotte generalmente a prestazioni di natura professionale connotate da un’ampia alea in punto di risultati. </a:t>
            </a:r>
          </a:p>
          <a:p>
            <a:pPr marL="0" indent="0" algn="just">
              <a:buNone/>
            </a:pPr>
            <a:r>
              <a:rPr lang="it-IT" sz="1900" dirty="0">
                <a:solidFill>
                  <a:schemeClr val="tx1">
                    <a:lumMod val="75000"/>
                    <a:lumOff val="25000"/>
                  </a:schemeClr>
                </a:solidFill>
              </a:rPr>
              <a:t>Si pensi alle obbligazioni che hanno ad oggetto prestazioni intellettuali, come quelle degli avvocati. </a:t>
            </a:r>
          </a:p>
          <a:p>
            <a:pPr marL="0" indent="0" algn="just">
              <a:buNone/>
            </a:pPr>
            <a:r>
              <a:rPr lang="it-IT" sz="1900" dirty="0">
                <a:solidFill>
                  <a:schemeClr val="tx1">
                    <a:lumMod val="75000"/>
                    <a:lumOff val="25000"/>
                  </a:schemeClr>
                </a:solidFill>
              </a:rPr>
              <a:t>L’avvocato deve agire con la massima diligenza a lui richiesta dalla professione, ma non può assicurare il risultato della vittoria della causa in termini di certezza. </a:t>
            </a:r>
          </a:p>
          <a:p>
            <a:pPr marL="0" indent="0" algn="just">
              <a:buNone/>
            </a:pPr>
            <a:r>
              <a:rPr lang="it-IT" sz="1900" dirty="0">
                <a:solidFill>
                  <a:schemeClr val="tx1">
                    <a:lumMod val="75000"/>
                    <a:lumOff val="25000"/>
                  </a:schemeClr>
                </a:solidFill>
              </a:rPr>
              <a:t>Nonostante gli ultimi approdi della giurisprudenza tendano ad illanguidire la distinzione tra obbligazioni di mezzi e obbligazioni di risultato, la distinzione è utile per accedere al concetto di diligenza qualificata. </a:t>
            </a:r>
          </a:p>
          <a:p>
            <a:endParaRPr lang="it-IT" dirty="0"/>
          </a:p>
        </p:txBody>
      </p:sp>
    </p:spTree>
    <p:extLst>
      <p:ext uri="{BB962C8B-B14F-4D97-AF65-F5344CB8AC3E}">
        <p14:creationId xmlns:p14="http://schemas.microsoft.com/office/powerpoint/2010/main" val="3522262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95C647A-5DBC-5F45-82FC-AA4498163A24}"/>
              </a:ext>
            </a:extLst>
          </p:cNvPr>
          <p:cNvSpPr/>
          <p:nvPr/>
        </p:nvSpPr>
        <p:spPr>
          <a:xfrm>
            <a:off x="0" y="0"/>
            <a:ext cx="12192000" cy="6088566"/>
          </a:xfrm>
          <a:prstGeom prst="rect">
            <a:avLst/>
          </a:prstGeom>
          <a:gradFill>
            <a:gsLst>
              <a:gs pos="0">
                <a:schemeClr val="bg1"/>
              </a:gs>
              <a:gs pos="100000">
                <a:schemeClr val="bg2">
                  <a:shade val="80000"/>
                </a:schemeClr>
              </a:gs>
            </a:gsLst>
            <a:path path="circle">
              <a:fillToRect l="50000" t="50000" r="50000" b="50000"/>
            </a:path>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 name="Segnaposto contenuto 2">
            <a:extLst>
              <a:ext uri="{FF2B5EF4-FFF2-40B4-BE49-F238E27FC236}">
                <a16:creationId xmlns:a16="http://schemas.microsoft.com/office/drawing/2014/main" id="{0F752932-945F-4541-9D65-44802EBD1C18}"/>
              </a:ext>
            </a:extLst>
          </p:cNvPr>
          <p:cNvSpPr>
            <a:spLocks noGrp="1"/>
          </p:cNvSpPr>
          <p:nvPr>
            <p:ph idx="1"/>
          </p:nvPr>
        </p:nvSpPr>
        <p:spPr>
          <a:xfrm>
            <a:off x="120368" y="186680"/>
            <a:ext cx="3916373" cy="5241072"/>
          </a:xfrm>
        </p:spPr>
        <p:txBody>
          <a:bodyPr>
            <a:normAutofit fontScale="77500" lnSpcReduction="20000"/>
          </a:bodyPr>
          <a:lstStyle/>
          <a:p>
            <a:pPr marL="0" indent="0" algn="just">
              <a:buNone/>
            </a:pPr>
            <a:r>
              <a:rPr lang="it-IT" sz="2100" dirty="0">
                <a:solidFill>
                  <a:schemeClr val="tx1">
                    <a:lumMod val="75000"/>
                    <a:lumOff val="25000"/>
                  </a:schemeClr>
                </a:solidFill>
              </a:rPr>
              <a:t>L’art. 1176 c.c. I comma  richiede che la prestazione venga eseguita secondo la diligenza del buon padre di famiglia. </a:t>
            </a:r>
          </a:p>
          <a:p>
            <a:pPr marL="0" indent="0" algn="just">
              <a:buNone/>
            </a:pPr>
            <a:r>
              <a:rPr lang="it-IT" sz="2100" dirty="0">
                <a:solidFill>
                  <a:schemeClr val="tx1">
                    <a:lumMod val="75000"/>
                    <a:lumOff val="25000"/>
                  </a:schemeClr>
                </a:solidFill>
              </a:rPr>
              <a:t>Quindi secondo una serie di regole del saper vivere, del buon senso, della cura nelle attività esercitate dall’uomo medio. </a:t>
            </a:r>
          </a:p>
          <a:p>
            <a:pPr marL="0" indent="0" algn="just">
              <a:buNone/>
            </a:pPr>
            <a:r>
              <a:rPr lang="it-IT" sz="2100" dirty="0">
                <a:solidFill>
                  <a:schemeClr val="tx1">
                    <a:lumMod val="75000"/>
                    <a:lumOff val="25000"/>
                  </a:schemeClr>
                </a:solidFill>
              </a:rPr>
              <a:t>La diligenza assume un significato più elevato se rapportata al professionista. </a:t>
            </a:r>
          </a:p>
          <a:p>
            <a:pPr marL="0" indent="0" algn="just">
              <a:buNone/>
            </a:pPr>
            <a:r>
              <a:rPr lang="it-IT" sz="2100" dirty="0">
                <a:solidFill>
                  <a:schemeClr val="tx1">
                    <a:lumMod val="75000"/>
                    <a:lumOff val="25000"/>
                  </a:schemeClr>
                </a:solidFill>
              </a:rPr>
              <a:t>Il professionista è colui che esercita la sua attività secondo regole specifiche che si elevano rispetto alle comuni norme della civile convivenza. </a:t>
            </a:r>
          </a:p>
          <a:p>
            <a:pPr marL="0" indent="0" algn="just">
              <a:buNone/>
            </a:pPr>
            <a:r>
              <a:rPr lang="it-IT" sz="2100" dirty="0">
                <a:solidFill>
                  <a:schemeClr val="tx1">
                    <a:lumMod val="75000"/>
                    <a:lumOff val="25000"/>
                  </a:schemeClr>
                </a:solidFill>
              </a:rPr>
              <a:t>Il professionista agisce secondo </a:t>
            </a:r>
            <a:r>
              <a:rPr lang="it-IT" sz="2100" i="1" dirty="0" err="1">
                <a:solidFill>
                  <a:schemeClr val="tx1">
                    <a:lumMod val="75000"/>
                    <a:lumOff val="25000"/>
                  </a:schemeClr>
                </a:solidFill>
              </a:rPr>
              <a:t>leges</a:t>
            </a:r>
            <a:r>
              <a:rPr lang="it-IT" sz="2100" i="1" dirty="0">
                <a:solidFill>
                  <a:schemeClr val="tx1">
                    <a:lumMod val="75000"/>
                    <a:lumOff val="25000"/>
                  </a:schemeClr>
                </a:solidFill>
              </a:rPr>
              <a:t> </a:t>
            </a:r>
            <a:r>
              <a:rPr lang="it-IT" sz="2100" i="1" dirty="0" err="1">
                <a:solidFill>
                  <a:schemeClr val="tx1">
                    <a:lumMod val="75000"/>
                    <a:lumOff val="25000"/>
                  </a:schemeClr>
                </a:solidFill>
              </a:rPr>
              <a:t>artis</a:t>
            </a:r>
            <a:r>
              <a:rPr lang="it-IT" sz="2100" dirty="0">
                <a:solidFill>
                  <a:schemeClr val="tx1">
                    <a:lumMod val="75000"/>
                    <a:lumOff val="25000"/>
                  </a:schemeClr>
                </a:solidFill>
              </a:rPr>
              <a:t>, le leggi della propria arte, per cui allo stesso sarà richiesta una diligenza che nel suo minimo è già maggiore e più specifica rispetto a quella del </a:t>
            </a:r>
            <a:r>
              <a:rPr lang="it-IT" sz="2100" i="1" dirty="0">
                <a:solidFill>
                  <a:schemeClr val="tx1">
                    <a:lumMod val="75000"/>
                    <a:lumOff val="25000"/>
                  </a:schemeClr>
                </a:solidFill>
              </a:rPr>
              <a:t>bonus pater </a:t>
            </a:r>
            <a:r>
              <a:rPr lang="it-IT" sz="2100" i="1" dirty="0" err="1">
                <a:solidFill>
                  <a:schemeClr val="tx1">
                    <a:lumMod val="75000"/>
                    <a:lumOff val="25000"/>
                  </a:schemeClr>
                </a:solidFill>
              </a:rPr>
              <a:t>familias</a:t>
            </a:r>
            <a:r>
              <a:rPr lang="it-IT" sz="2100" dirty="0">
                <a:solidFill>
                  <a:schemeClr val="tx1">
                    <a:lumMod val="75000"/>
                    <a:lumOff val="25000"/>
                  </a:schemeClr>
                </a:solidFill>
              </a:rPr>
              <a:t>. </a:t>
            </a:r>
          </a:p>
          <a:p>
            <a:endParaRPr lang="it-IT" dirty="0"/>
          </a:p>
        </p:txBody>
      </p:sp>
      <p:sp>
        <p:nvSpPr>
          <p:cNvPr id="2" name="CasellaDiTesto 1">
            <a:extLst>
              <a:ext uri="{FF2B5EF4-FFF2-40B4-BE49-F238E27FC236}">
                <a16:creationId xmlns:a16="http://schemas.microsoft.com/office/drawing/2014/main" id="{24BBF6C6-5FD2-0C4A-B66F-48BFA70C4038}"/>
              </a:ext>
            </a:extLst>
          </p:cNvPr>
          <p:cNvSpPr txBox="1"/>
          <p:nvPr/>
        </p:nvSpPr>
        <p:spPr>
          <a:xfrm>
            <a:off x="7872761" y="1929161"/>
            <a:ext cx="4204667" cy="4031873"/>
          </a:xfrm>
          <a:prstGeom prst="rect">
            <a:avLst/>
          </a:prstGeom>
          <a:noFill/>
        </p:spPr>
        <p:txBody>
          <a:bodyPr wrap="square" rtlCol="0">
            <a:spAutoFit/>
          </a:bodyPr>
          <a:lstStyle/>
          <a:p>
            <a:pPr algn="just"/>
            <a:r>
              <a:rPr lang="it-IT" sz="1600" dirty="0">
                <a:solidFill>
                  <a:schemeClr val="tx1">
                    <a:lumMod val="75000"/>
                    <a:lumOff val="25000"/>
                  </a:schemeClr>
                </a:solidFill>
              </a:rPr>
              <a:t>Ecco perché il secondo comma dell’art. 1176 c.c. rinvia al 2236 c.c., norma che specifica che nell’esercizio della propria attività professionale, l’operatore risponderà solo per colpa grave. </a:t>
            </a:r>
          </a:p>
          <a:p>
            <a:pPr algn="just"/>
            <a:r>
              <a:rPr lang="it-IT" sz="1600" dirty="0">
                <a:solidFill>
                  <a:schemeClr val="tx1">
                    <a:lumMod val="75000"/>
                    <a:lumOff val="25000"/>
                  </a:schemeClr>
                </a:solidFill>
              </a:rPr>
              <a:t>Ne deriva che se la diligenza dell’uomo medio è il contrario della colpa, la colpa grave è il contrario della diligenza qualificata del professionista. </a:t>
            </a:r>
          </a:p>
          <a:p>
            <a:pPr algn="just"/>
            <a:r>
              <a:rPr lang="it-IT" sz="1600" dirty="0">
                <a:solidFill>
                  <a:schemeClr val="tx1">
                    <a:lumMod val="75000"/>
                    <a:lumOff val="25000"/>
                  </a:schemeClr>
                </a:solidFill>
              </a:rPr>
              <a:t>La responsabilità viene in questi termini definita facendo ricorso ad un </a:t>
            </a:r>
            <a:r>
              <a:rPr lang="it-IT" sz="1600" i="1" dirty="0">
                <a:solidFill>
                  <a:schemeClr val="tx1">
                    <a:lumMod val="75000"/>
                    <a:lumOff val="25000"/>
                  </a:schemeClr>
                </a:solidFill>
              </a:rPr>
              <a:t>quid </a:t>
            </a:r>
            <a:r>
              <a:rPr lang="it-IT" sz="1600" i="1" dirty="0" err="1">
                <a:solidFill>
                  <a:schemeClr val="tx1">
                    <a:lumMod val="75000"/>
                    <a:lumOff val="25000"/>
                  </a:schemeClr>
                </a:solidFill>
              </a:rPr>
              <a:t>pluris</a:t>
            </a:r>
            <a:r>
              <a:rPr lang="it-IT" sz="1600" i="1" dirty="0">
                <a:solidFill>
                  <a:schemeClr val="tx1">
                    <a:lumMod val="75000"/>
                    <a:lumOff val="25000"/>
                  </a:schemeClr>
                </a:solidFill>
              </a:rPr>
              <a:t> </a:t>
            </a:r>
            <a:r>
              <a:rPr lang="it-IT" sz="1600" dirty="0">
                <a:solidFill>
                  <a:schemeClr val="tx1">
                    <a:lumMod val="75000"/>
                    <a:lumOff val="25000"/>
                  </a:schemeClr>
                </a:solidFill>
              </a:rPr>
              <a:t>di diligenza che deriva dalla natura della prestazione del creditore. </a:t>
            </a:r>
          </a:p>
          <a:p>
            <a:pPr algn="just"/>
            <a:r>
              <a:rPr lang="it-IT" sz="1600" dirty="0">
                <a:solidFill>
                  <a:schemeClr val="tx1">
                    <a:lumMod val="75000"/>
                    <a:lumOff val="25000"/>
                  </a:schemeClr>
                </a:solidFill>
              </a:rPr>
              <a:t>De iure, la norma di cui all’art. 2236 c.c. introduce un limite alla responsabilità da inadempimento in relazione a prestazioni di natura tecnica. </a:t>
            </a:r>
          </a:p>
        </p:txBody>
      </p:sp>
      <p:pic>
        <p:nvPicPr>
          <p:cNvPr id="6" name="Immagine 5">
            <a:extLst>
              <a:ext uri="{FF2B5EF4-FFF2-40B4-BE49-F238E27FC236}">
                <a16:creationId xmlns:a16="http://schemas.microsoft.com/office/drawing/2014/main" id="{ABB6226A-2576-7240-815E-974985F89583}"/>
              </a:ext>
            </a:extLst>
          </p:cNvPr>
          <p:cNvPicPr>
            <a:picLocks noChangeAspect="1"/>
          </p:cNvPicPr>
          <p:nvPr/>
        </p:nvPicPr>
        <p:blipFill>
          <a:blip r:embed="rId2"/>
          <a:stretch>
            <a:fillRect/>
          </a:stretch>
        </p:blipFill>
        <p:spPr>
          <a:xfrm>
            <a:off x="4157109" y="601177"/>
            <a:ext cx="3426953" cy="4569271"/>
          </a:xfrm>
          <a:prstGeom prst="rect">
            <a:avLst/>
          </a:prstGeom>
          <a:effectLst>
            <a:softEdge rad="381000"/>
          </a:effectLst>
        </p:spPr>
      </p:pic>
    </p:spTree>
    <p:extLst>
      <p:ext uri="{BB962C8B-B14F-4D97-AF65-F5344CB8AC3E}">
        <p14:creationId xmlns:p14="http://schemas.microsoft.com/office/powerpoint/2010/main" val="113218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104890D-7E8A-B340-9EC7-81B20588727E}"/>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FC5EA1FC-6F97-474A-9BC4-CAE949225BC9}"/>
              </a:ext>
            </a:extLst>
          </p:cNvPr>
          <p:cNvSpPr>
            <a:spLocks noGrp="1"/>
          </p:cNvSpPr>
          <p:nvPr>
            <p:ph idx="1"/>
          </p:nvPr>
        </p:nvSpPr>
        <p:spPr>
          <a:xfrm>
            <a:off x="312235" y="178420"/>
            <a:ext cx="11619570" cy="5910146"/>
          </a:xfrm>
        </p:spPr>
        <p:txBody>
          <a:bodyPr>
            <a:normAutofit fontScale="70000" lnSpcReduction="20000"/>
          </a:bodyPr>
          <a:lstStyle/>
          <a:p>
            <a:pPr marL="0" indent="0" algn="just">
              <a:buNone/>
            </a:pPr>
            <a:r>
              <a:rPr lang="it-IT" dirty="0">
                <a:solidFill>
                  <a:schemeClr val="tx1">
                    <a:lumMod val="75000"/>
                    <a:lumOff val="25000"/>
                  </a:schemeClr>
                </a:solidFill>
              </a:rPr>
              <a:t>A</a:t>
            </a:r>
            <a:r>
              <a:rPr lang="it-IT" sz="2300" dirty="0">
                <a:solidFill>
                  <a:schemeClr val="tx1">
                    <a:lumMod val="75000"/>
                    <a:lumOff val="25000"/>
                  </a:schemeClr>
                </a:solidFill>
              </a:rPr>
              <a:t>d una regola specifica si aggiunge comunque la clausola aperta della diligenza. </a:t>
            </a:r>
          </a:p>
          <a:p>
            <a:pPr marL="0" indent="0" algn="just">
              <a:buNone/>
            </a:pPr>
            <a:r>
              <a:rPr lang="it-IT" sz="2300" dirty="0">
                <a:solidFill>
                  <a:schemeClr val="tx1">
                    <a:lumMod val="75000"/>
                    <a:lumOff val="25000"/>
                  </a:schemeClr>
                </a:solidFill>
              </a:rPr>
              <a:t>Pertanto, per agevolare l’operatore del diritto, la giurisprudenza di legittimità è solita distinguere : negligenza, imprudenza e imperizia. </a:t>
            </a:r>
          </a:p>
          <a:p>
            <a:pPr marL="0" indent="0" algn="just">
              <a:buNone/>
            </a:pPr>
            <a:r>
              <a:rPr lang="it-IT" sz="2300" dirty="0">
                <a:solidFill>
                  <a:schemeClr val="tx1">
                    <a:lumMod val="75000"/>
                    <a:lumOff val="25000"/>
                  </a:schemeClr>
                </a:solidFill>
              </a:rPr>
              <a:t>La negligenza è la manifesta non curanza nell’esercizio dell’attività da parte del creditore, di conseguenza non può che essere colpa grave indipendentemente dalla natura della attività.</a:t>
            </a:r>
          </a:p>
          <a:p>
            <a:pPr marL="0" indent="0" algn="just">
              <a:buNone/>
            </a:pPr>
            <a:r>
              <a:rPr lang="it-IT" sz="2300" dirty="0">
                <a:solidFill>
                  <a:schemeClr val="tx1">
                    <a:lumMod val="75000"/>
                    <a:lumOff val="25000"/>
                  </a:schemeClr>
                </a:solidFill>
              </a:rPr>
              <a:t>L’imprudenza è l’avventatezza dell’agire, essa andrà valutata caso per caso. </a:t>
            </a:r>
          </a:p>
          <a:p>
            <a:pPr marL="0" indent="0" algn="just">
              <a:buNone/>
            </a:pPr>
            <a:r>
              <a:rPr lang="it-IT" sz="2300" dirty="0">
                <a:solidFill>
                  <a:schemeClr val="tx1">
                    <a:lumMod val="75000"/>
                    <a:lumOff val="25000"/>
                  </a:schemeClr>
                </a:solidFill>
              </a:rPr>
              <a:t>L’imperizia è la violazione di regole tecniche tipiche di una data attività, essa quindi può essere rimproverata solo al professionista, non anche all’uomo comune. </a:t>
            </a:r>
          </a:p>
          <a:p>
            <a:pPr marL="0" indent="0" algn="just">
              <a:buNone/>
            </a:pPr>
            <a:r>
              <a:rPr lang="it-IT" sz="2300" dirty="0">
                <a:solidFill>
                  <a:schemeClr val="tx1">
                    <a:lumMod val="75000"/>
                    <a:lumOff val="25000"/>
                  </a:schemeClr>
                </a:solidFill>
              </a:rPr>
              <a:t>La norma di cui all’art. 2236 c.c. restringe la portata della responsabilità con riguardo alle attività professionali. </a:t>
            </a:r>
          </a:p>
          <a:p>
            <a:pPr marL="0" indent="0" algn="just">
              <a:buNone/>
            </a:pPr>
            <a:r>
              <a:rPr lang="it-IT" sz="2300" dirty="0">
                <a:solidFill>
                  <a:schemeClr val="tx1">
                    <a:lumMod val="75000"/>
                    <a:lumOff val="25000"/>
                  </a:schemeClr>
                </a:solidFill>
              </a:rPr>
              <a:t>La colpa grave si riconduce infatti alla violazione delle </a:t>
            </a:r>
            <a:r>
              <a:rPr lang="it-IT" sz="2300" dirty="0" err="1">
                <a:solidFill>
                  <a:schemeClr val="tx1">
                    <a:lumMod val="75000"/>
                    <a:lumOff val="25000"/>
                  </a:schemeClr>
                </a:solidFill>
              </a:rPr>
              <a:t>leges</a:t>
            </a:r>
            <a:r>
              <a:rPr lang="it-IT" sz="2300" dirty="0">
                <a:solidFill>
                  <a:schemeClr val="tx1">
                    <a:lumMod val="75000"/>
                    <a:lumOff val="25000"/>
                  </a:schemeClr>
                </a:solidFill>
              </a:rPr>
              <a:t> </a:t>
            </a:r>
            <a:r>
              <a:rPr lang="it-IT" sz="2300" dirty="0" err="1">
                <a:solidFill>
                  <a:schemeClr val="tx1">
                    <a:lumMod val="75000"/>
                    <a:lumOff val="25000"/>
                  </a:schemeClr>
                </a:solidFill>
              </a:rPr>
              <a:t>artis</a:t>
            </a:r>
            <a:r>
              <a:rPr lang="it-IT" sz="2300" dirty="0">
                <a:solidFill>
                  <a:schemeClr val="tx1">
                    <a:lumMod val="75000"/>
                    <a:lumOff val="25000"/>
                  </a:schemeClr>
                </a:solidFill>
              </a:rPr>
              <a:t>, quindi all’imperizia. </a:t>
            </a:r>
          </a:p>
          <a:p>
            <a:pPr marL="0" indent="0" algn="just">
              <a:buNone/>
            </a:pPr>
            <a:r>
              <a:rPr lang="it-IT" sz="2300" dirty="0">
                <a:solidFill>
                  <a:schemeClr val="tx1">
                    <a:lumMod val="75000"/>
                    <a:lumOff val="25000"/>
                  </a:schemeClr>
                </a:solidFill>
              </a:rPr>
              <a:t>Il professionista risponderà del danno causato ove questo sia riconducibile causalmente ad una condotta attiva od omissiva </a:t>
            </a:r>
            <a:r>
              <a:rPr lang="it-IT" sz="2300" dirty="0" err="1">
                <a:solidFill>
                  <a:schemeClr val="tx1">
                    <a:lumMod val="75000"/>
                    <a:lumOff val="25000"/>
                  </a:schemeClr>
                </a:solidFill>
              </a:rPr>
              <a:t>violativa</a:t>
            </a:r>
            <a:r>
              <a:rPr lang="it-IT" sz="2300" dirty="0">
                <a:solidFill>
                  <a:schemeClr val="tx1">
                    <a:lumMod val="75000"/>
                    <a:lumOff val="25000"/>
                  </a:schemeClr>
                </a:solidFill>
              </a:rPr>
              <a:t> di regole tecniche.</a:t>
            </a:r>
          </a:p>
          <a:p>
            <a:pPr marL="0" indent="0" algn="just">
              <a:buNone/>
            </a:pPr>
            <a:r>
              <a:rPr lang="it-IT" sz="2300" dirty="0">
                <a:solidFill>
                  <a:schemeClr val="tx1">
                    <a:lumMod val="75000"/>
                    <a:lumOff val="25000"/>
                  </a:schemeClr>
                </a:solidFill>
              </a:rPr>
              <a:t>Questo parametro era stato usato anche nell’ambito penalistico per ipotesi di responsabilità medica anche in caso di esito fausto dell’attività del sanitario, poi abbandonato ed oggi recuperato dalla giurisprudenza come canone di perizia dell’agire nel nuovo spettro normativo delineato dalla riforma Gelli-Bianco.</a:t>
            </a:r>
          </a:p>
          <a:p>
            <a:pPr marL="0" indent="0" algn="just">
              <a:buNone/>
            </a:pPr>
            <a:r>
              <a:rPr lang="it-IT" sz="2300" dirty="0">
                <a:solidFill>
                  <a:schemeClr val="tx1">
                    <a:lumMod val="75000"/>
                    <a:lumOff val="25000"/>
                  </a:schemeClr>
                </a:solidFill>
              </a:rPr>
              <a:t>Alla luce di quanto esposto la responsabilità del professionista è un fenomeno ampio che deve tenere conto di una serie di variabili le quali si attagliano a regole specifiche delle arti e a regole ampie che, invece, si diversificano a seconda dei casi e che hanno quale spettro generale i principi solidaristici di correttezza e buona fede. </a:t>
            </a:r>
          </a:p>
          <a:p>
            <a:endParaRPr lang="it-IT" dirty="0"/>
          </a:p>
        </p:txBody>
      </p:sp>
    </p:spTree>
    <p:extLst>
      <p:ext uri="{BB962C8B-B14F-4D97-AF65-F5344CB8AC3E}">
        <p14:creationId xmlns:p14="http://schemas.microsoft.com/office/powerpoint/2010/main" val="534862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CE62ED-2D04-944C-B982-9D2259D8004E}"/>
              </a:ext>
            </a:extLst>
          </p:cNvPr>
          <p:cNvSpPr>
            <a:spLocks noGrp="1"/>
          </p:cNvSpPr>
          <p:nvPr>
            <p:ph type="title"/>
          </p:nvPr>
        </p:nvSpPr>
        <p:spPr/>
        <p:txBody>
          <a:bodyPr>
            <a:normAutofit fontScale="90000"/>
          </a:bodyPr>
          <a:lstStyle/>
          <a:p>
            <a:r>
              <a:rPr lang="it-IT" dirty="0"/>
              <a:t> </a:t>
            </a:r>
            <a:br>
              <a:rPr lang="it-IT" dirty="0"/>
            </a:br>
            <a:r>
              <a:rPr lang="it-IT" dirty="0"/>
              <a:t>La scelta del professionista</a:t>
            </a:r>
            <a:br>
              <a:rPr lang="it-IT" dirty="0"/>
            </a:br>
            <a:endParaRPr lang="it-IT" dirty="0"/>
          </a:p>
        </p:txBody>
      </p:sp>
      <p:pic>
        <p:nvPicPr>
          <p:cNvPr id="5" name="Immagine 4">
            <a:extLst>
              <a:ext uri="{FF2B5EF4-FFF2-40B4-BE49-F238E27FC236}">
                <a16:creationId xmlns:a16="http://schemas.microsoft.com/office/drawing/2014/main" id="{338F9CA4-D06D-DF42-B810-78435843D713}"/>
              </a:ext>
            </a:extLst>
          </p:cNvPr>
          <p:cNvPicPr>
            <a:picLocks noChangeAspect="1"/>
          </p:cNvPicPr>
          <p:nvPr/>
        </p:nvPicPr>
        <p:blipFill>
          <a:blip r:embed="rId2"/>
          <a:stretch>
            <a:fillRect/>
          </a:stretch>
        </p:blipFill>
        <p:spPr>
          <a:xfrm rot="14241142">
            <a:off x="7178401" y="318938"/>
            <a:ext cx="1618627" cy="1618627"/>
          </a:xfrm>
          <a:prstGeom prst="rect">
            <a:avLst/>
          </a:prstGeom>
        </p:spPr>
      </p:pic>
    </p:spTree>
    <p:extLst>
      <p:ext uri="{BB962C8B-B14F-4D97-AF65-F5344CB8AC3E}">
        <p14:creationId xmlns:p14="http://schemas.microsoft.com/office/powerpoint/2010/main" val="3868731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CE62ED-2D04-944C-B982-9D2259D8004E}"/>
              </a:ext>
            </a:extLst>
          </p:cNvPr>
          <p:cNvSpPr>
            <a:spLocks noGrp="1"/>
          </p:cNvSpPr>
          <p:nvPr>
            <p:ph type="title"/>
          </p:nvPr>
        </p:nvSpPr>
        <p:spPr/>
        <p:txBody>
          <a:bodyPr>
            <a:normAutofit fontScale="90000"/>
          </a:bodyPr>
          <a:lstStyle/>
          <a:p>
            <a:r>
              <a:rPr lang="it-IT" dirty="0"/>
              <a:t> </a:t>
            </a:r>
            <a:br>
              <a:rPr lang="it-IT" dirty="0"/>
            </a:br>
            <a:r>
              <a:rPr lang="it-IT" dirty="0"/>
              <a:t>MODELLO CONTRATTUALE</a:t>
            </a:r>
            <a:br>
              <a:rPr lang="it-IT" dirty="0"/>
            </a:br>
            <a:endParaRPr lang="it-IT" dirty="0"/>
          </a:p>
        </p:txBody>
      </p:sp>
      <p:sp>
        <p:nvSpPr>
          <p:cNvPr id="3" name="Segnaposto contenuto 2">
            <a:extLst>
              <a:ext uri="{FF2B5EF4-FFF2-40B4-BE49-F238E27FC236}">
                <a16:creationId xmlns:a16="http://schemas.microsoft.com/office/drawing/2014/main" id="{561D1053-EE24-194F-A78F-F0C36B5B4C8B}"/>
              </a:ext>
            </a:extLst>
          </p:cNvPr>
          <p:cNvSpPr>
            <a:spLocks noGrp="1"/>
          </p:cNvSpPr>
          <p:nvPr>
            <p:ph idx="1"/>
          </p:nvPr>
        </p:nvSpPr>
        <p:spPr>
          <a:xfrm>
            <a:off x="591015" y="2138395"/>
            <a:ext cx="11095463" cy="3894415"/>
          </a:xfrm>
        </p:spPr>
        <p:txBody>
          <a:bodyPr>
            <a:normAutofit fontScale="62500" lnSpcReduction="20000"/>
          </a:bodyPr>
          <a:lstStyle/>
          <a:p>
            <a:pPr marL="0" indent="0">
              <a:buNone/>
            </a:pPr>
            <a:r>
              <a:rPr lang="it-IT" sz="2200" b="1" dirty="0">
                <a:solidFill>
                  <a:srgbClr val="C00000"/>
                </a:solidFill>
              </a:rPr>
              <a:t>Contratto di prestazione d’Opera professionale</a:t>
            </a:r>
          </a:p>
          <a:p>
            <a:pPr marL="0" indent="0">
              <a:buNone/>
            </a:pPr>
            <a:r>
              <a:rPr lang="it-IT" dirty="0"/>
              <a:t>Tra</a:t>
            </a:r>
          </a:p>
          <a:p>
            <a:pPr marL="0" indent="0">
              <a:buNone/>
            </a:pPr>
            <a:r>
              <a:rPr lang="it-IT" dirty="0"/>
              <a:t>Condominio………………………..corrente alla via………………………….</a:t>
            </a:r>
            <a:r>
              <a:rPr lang="it-IT" dirty="0" err="1"/>
              <a:t>n</a:t>
            </a:r>
            <a:r>
              <a:rPr lang="it-IT" dirty="0"/>
              <a:t>… Città…………………………………………</a:t>
            </a:r>
            <a:r>
              <a:rPr lang="it-IT" dirty="0" err="1"/>
              <a:t>c.f</a:t>
            </a:r>
            <a:r>
              <a:rPr lang="it-IT" dirty="0"/>
              <a:t>…………………….rappresentato da………………………………………………con studio alla via……………………………………..</a:t>
            </a:r>
            <a:r>
              <a:rPr lang="it-IT" dirty="0" err="1"/>
              <a:t>n</a:t>
            </a:r>
            <a:r>
              <a:rPr lang="it-IT" dirty="0"/>
              <a:t>…  città ………….autorizzato a stipulare il presente contratto come da verbale assembleare del………………………………… di seguito denominato anche “Committente”</a:t>
            </a:r>
          </a:p>
          <a:p>
            <a:pPr marL="0" indent="0">
              <a:buNone/>
            </a:pPr>
            <a:r>
              <a:rPr lang="it-IT" dirty="0"/>
              <a:t>                                                                                          E</a:t>
            </a:r>
          </a:p>
          <a:p>
            <a:pPr marL="0" indent="0">
              <a:buNone/>
            </a:pPr>
            <a:r>
              <a:rPr lang="it-IT" dirty="0"/>
              <a:t>Il </a:t>
            </a:r>
            <a:r>
              <a:rPr lang="it-IT" dirty="0" err="1"/>
              <a:t>Sig</a:t>
            </a:r>
            <a:r>
              <a:rPr lang="it-IT" dirty="0"/>
              <a:t>………………………………………………………..nato a …………………………………………(…….) il…………………con studio alla via………………………………….. </a:t>
            </a:r>
            <a:r>
              <a:rPr lang="it-IT" dirty="0" err="1"/>
              <a:t>Cittò</a:t>
            </a:r>
            <a:r>
              <a:rPr lang="it-IT" dirty="0"/>
              <a:t>……………………………….P.I…………………………………….di seguito anche denominato “Professionista”</a:t>
            </a:r>
          </a:p>
          <a:p>
            <a:pPr marL="0" indent="0">
              <a:buNone/>
            </a:pPr>
            <a:endParaRPr lang="it-IT" dirty="0"/>
          </a:p>
          <a:p>
            <a:pPr marL="0" indent="0">
              <a:buNone/>
            </a:pPr>
            <a:r>
              <a:rPr lang="it-IT" dirty="0"/>
              <a:t>                                                                                   Premesso</a:t>
            </a:r>
          </a:p>
          <a:p>
            <a:pPr marL="0" indent="0">
              <a:buNone/>
            </a:pPr>
            <a:r>
              <a:rPr lang="it-IT" dirty="0"/>
              <a:t>Che il Condominio intende costituire un rapporto di prestazione professionale per lo svolgimento dell’attività di………………………………………..relativa a  ( esecuzione di un contratto d’appalto, conduzione di un’azione legale, revisione contabile, progettazione di beni </a:t>
            </a:r>
            <a:r>
              <a:rPr lang="it-IT" dirty="0" err="1"/>
              <a:t>etc.etc</a:t>
            </a:r>
            <a:r>
              <a:rPr lang="it-IT" dirty="0"/>
              <a:t>.)  e che il </a:t>
            </a:r>
            <a:r>
              <a:rPr lang="it-IT" dirty="0" err="1"/>
              <a:t>Sig</a:t>
            </a:r>
            <a:r>
              <a:rPr lang="it-IT" dirty="0"/>
              <a:t>,,,,,,,,,,,,,,,,,,,,,,,,,,,,,,,,,,,risulta in possesso dei requisiti e le specifiche conoscenze per fornire le prestazioni professionali richieste</a:t>
            </a:r>
          </a:p>
          <a:p>
            <a:pPr marL="0" indent="0">
              <a:buNone/>
            </a:pPr>
            <a:endParaRPr lang="it-IT" dirty="0"/>
          </a:p>
        </p:txBody>
      </p:sp>
    </p:spTree>
    <p:extLst>
      <p:ext uri="{BB962C8B-B14F-4D97-AF65-F5344CB8AC3E}">
        <p14:creationId xmlns:p14="http://schemas.microsoft.com/office/powerpoint/2010/main" val="1675354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24CEEB-778F-3C44-B1F5-85BC06AD50E5}"/>
              </a:ext>
            </a:extLst>
          </p:cNvPr>
          <p:cNvSpPr>
            <a:spLocks noGrp="1"/>
          </p:cNvSpPr>
          <p:nvPr>
            <p:ph type="title"/>
          </p:nvPr>
        </p:nvSpPr>
        <p:spPr>
          <a:xfrm>
            <a:off x="267629" y="704158"/>
            <a:ext cx="9603275" cy="1049235"/>
          </a:xfrm>
        </p:spPr>
        <p:txBody>
          <a:bodyPr/>
          <a:lstStyle/>
          <a:p>
            <a:r>
              <a:rPr lang="it-IT" dirty="0"/>
              <a:t> </a:t>
            </a:r>
            <a:r>
              <a:rPr lang="it-IT" sz="2000" dirty="0"/>
              <a:t>Si conviene e si stipula quanto segue:</a:t>
            </a:r>
          </a:p>
        </p:txBody>
      </p:sp>
      <p:sp>
        <p:nvSpPr>
          <p:cNvPr id="3" name="Segnaposto contenuto 2">
            <a:extLst>
              <a:ext uri="{FF2B5EF4-FFF2-40B4-BE49-F238E27FC236}">
                <a16:creationId xmlns:a16="http://schemas.microsoft.com/office/drawing/2014/main" id="{A0918A49-0CE2-9B4B-9123-DDC90BFBDB8D}"/>
              </a:ext>
            </a:extLst>
          </p:cNvPr>
          <p:cNvSpPr>
            <a:spLocks noGrp="1"/>
          </p:cNvSpPr>
          <p:nvPr>
            <p:ph idx="1"/>
          </p:nvPr>
        </p:nvSpPr>
        <p:spPr>
          <a:xfrm>
            <a:off x="267629" y="1954115"/>
            <a:ext cx="11541512" cy="4259766"/>
          </a:xfrm>
        </p:spPr>
        <p:txBody>
          <a:bodyPr>
            <a:normAutofit fontScale="62500" lnSpcReduction="20000"/>
          </a:bodyPr>
          <a:lstStyle/>
          <a:p>
            <a:pPr marL="0" indent="0" algn="just">
              <a:buNone/>
            </a:pPr>
            <a:r>
              <a:rPr lang="it-IT" sz="2300" b="1" dirty="0"/>
              <a:t>Art.1 premessa</a:t>
            </a:r>
          </a:p>
          <a:p>
            <a:pPr marL="0" indent="0" algn="just">
              <a:buNone/>
            </a:pPr>
            <a:r>
              <a:rPr lang="it-IT" sz="2300" dirty="0"/>
              <a:t>Le premesse di cui sopra costituiscono parte integrante e sostanziale del presente atto.</a:t>
            </a:r>
          </a:p>
          <a:p>
            <a:pPr marL="0" indent="0" algn="just">
              <a:buNone/>
            </a:pPr>
            <a:endParaRPr lang="it-IT" sz="2300" dirty="0"/>
          </a:p>
          <a:p>
            <a:pPr marL="0" indent="0" algn="just">
              <a:buNone/>
            </a:pPr>
            <a:r>
              <a:rPr lang="it-IT" sz="2300" b="1" dirty="0"/>
              <a:t>Art.2 definizione dell’incarico</a:t>
            </a:r>
          </a:p>
          <a:p>
            <a:pPr marL="0" indent="0" algn="just">
              <a:buNone/>
            </a:pPr>
            <a:r>
              <a:rPr lang="it-IT" sz="2300" dirty="0"/>
              <a:t>Il Condominio conferisce al </a:t>
            </a:r>
            <a:r>
              <a:rPr lang="it-IT" sz="2300" dirty="0" err="1"/>
              <a:t>Sig</a:t>
            </a:r>
            <a:r>
              <a:rPr lang="it-IT" sz="2300" dirty="0"/>
              <a:t>…………………………..l’incarico per lo svolgimento delle attività di cui in premessa. </a:t>
            </a:r>
          </a:p>
          <a:p>
            <a:pPr marL="0" indent="0" algn="just">
              <a:buNone/>
            </a:pPr>
            <a:r>
              <a:rPr lang="it-IT" sz="2300" dirty="0"/>
              <a:t>Le prestazioni oggetto del presente contratto vengono rese dal Professionista senza alcun profilo di subordinazione  e comporteranno l’esecuzione delle attività senza osservanza di specifici orari o con l’utilizzazione di una propria e distinta organizzazione di lavoro, nonché di mezzi oltre a quanto stabilito nel successivo art. 3.</a:t>
            </a:r>
          </a:p>
          <a:p>
            <a:pPr marL="0" indent="0" algn="just">
              <a:buNone/>
            </a:pPr>
            <a:endParaRPr lang="it-IT" sz="2300" dirty="0"/>
          </a:p>
          <a:p>
            <a:pPr marL="0" indent="0" algn="just">
              <a:buNone/>
            </a:pPr>
            <a:r>
              <a:rPr lang="it-IT" sz="2300" b="1" dirty="0"/>
              <a:t>Art. 3 Obbligo del prestatore</a:t>
            </a:r>
          </a:p>
          <a:p>
            <a:pPr marL="0" indent="0" algn="just">
              <a:buNone/>
            </a:pPr>
            <a:r>
              <a:rPr lang="it-IT" sz="2300" dirty="0"/>
              <a:t>L’attività del professionista dovrà essere organizzata in connessione con le necessità del committente fornendo allo stesso, per tramite dell’Amministratore, tutti i suggerimenti idonei ad assolvere nel migliore dei modi l’attività affidatagli. Le prestazioni dovranno essere rese personalmente dal Professionista il quale non potrà avvalersi di sostituti,  piuttosto potrà ricorrere a collaboratori che non saranno legati da alcun vincolo contrattuale col Condominio ed il cui onere sarà a totale carico del Professionista.</a:t>
            </a:r>
          </a:p>
          <a:p>
            <a:pPr marL="0" indent="0">
              <a:buNone/>
            </a:pPr>
            <a:endParaRPr lang="it-IT" dirty="0"/>
          </a:p>
        </p:txBody>
      </p:sp>
    </p:spTree>
    <p:extLst>
      <p:ext uri="{BB962C8B-B14F-4D97-AF65-F5344CB8AC3E}">
        <p14:creationId xmlns:p14="http://schemas.microsoft.com/office/powerpoint/2010/main" val="1898673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79D8EAA-76E8-F841-A065-CDE29F29E8AC}"/>
              </a:ext>
            </a:extLst>
          </p:cNvPr>
          <p:cNvSpPr/>
          <p:nvPr/>
        </p:nvSpPr>
        <p:spPr>
          <a:xfrm>
            <a:off x="0" y="0"/>
            <a:ext cx="12192000" cy="6088566"/>
          </a:xfrm>
          <a:prstGeom prst="rect">
            <a:avLst/>
          </a:prstGeom>
          <a:gradFill flip="none" rotWithShape="1">
            <a:gsLst>
              <a:gs pos="0">
                <a:schemeClr val="bg1"/>
              </a:gs>
              <a:gs pos="100000">
                <a:schemeClr val="bg2">
                  <a:shade val="80000"/>
                </a:schemeClr>
              </a:gs>
            </a:gsLst>
            <a:path path="circle">
              <a:fillToRect l="100000" b="100000"/>
            </a:path>
            <a:tileRect t="-100000" r="-10000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A0918A49-0CE2-9B4B-9123-DDC90BFBDB8D}"/>
              </a:ext>
            </a:extLst>
          </p:cNvPr>
          <p:cNvSpPr>
            <a:spLocks noGrp="1"/>
          </p:cNvSpPr>
          <p:nvPr>
            <p:ph idx="1"/>
          </p:nvPr>
        </p:nvSpPr>
        <p:spPr>
          <a:xfrm>
            <a:off x="301084" y="200721"/>
            <a:ext cx="8173844" cy="5787483"/>
          </a:xfrm>
        </p:spPr>
        <p:txBody>
          <a:bodyPr>
            <a:normAutofit fontScale="92500" lnSpcReduction="10000"/>
          </a:bodyPr>
          <a:lstStyle/>
          <a:p>
            <a:pPr marL="0" indent="0" algn="just">
              <a:buNone/>
            </a:pPr>
            <a:r>
              <a:rPr lang="it-IT" sz="1700" b="1" dirty="0"/>
              <a:t>Art. 4 Durata dell’incarico</a:t>
            </a:r>
          </a:p>
          <a:p>
            <a:pPr marL="0" indent="0" algn="just">
              <a:buNone/>
            </a:pPr>
            <a:r>
              <a:rPr lang="it-IT" sz="1700" dirty="0"/>
              <a:t>Le prestazioni devono essere rese entro il termine del……………………………</a:t>
            </a:r>
          </a:p>
          <a:p>
            <a:pPr marL="0" indent="0" algn="just">
              <a:buNone/>
            </a:pPr>
            <a:r>
              <a:rPr lang="it-IT" sz="1700" dirty="0"/>
              <a:t>Ogni ulteriore accordo concernente il prolungamento del presente contratto oltre il termine di scadenza del…………………………dovrà risultare da atto scritto e sottoscritto dalle parti ed avrà comunque valore di novazione del presente accordo.</a:t>
            </a:r>
          </a:p>
          <a:p>
            <a:pPr marL="0" indent="0" algn="just">
              <a:buNone/>
            </a:pPr>
            <a:endParaRPr lang="it-IT" sz="1700" dirty="0"/>
          </a:p>
          <a:p>
            <a:pPr marL="0" indent="0" algn="just">
              <a:buNone/>
            </a:pPr>
            <a:r>
              <a:rPr lang="it-IT" sz="1700" b="1" dirty="0"/>
              <a:t>Art. 5 Corrispettivo</a:t>
            </a:r>
          </a:p>
          <a:p>
            <a:pPr marL="0" indent="0" algn="just">
              <a:buNone/>
            </a:pPr>
            <a:r>
              <a:rPr lang="it-IT" sz="1700" dirty="0"/>
              <a:t>Il corrispettivo per l’opera che il Professionista renderà nel periodo di cui all’art. 4 viene stabilito in complessivi €           al lordo delle ritenute fiscali poste a carico de medesimo Professionista ed al netto dell’IVA da liquidarsi al termine del contratto o mediante acconti previa emissione di fattura del professionista.</a:t>
            </a:r>
          </a:p>
          <a:p>
            <a:pPr marL="0" indent="0" algn="just">
              <a:buNone/>
            </a:pPr>
            <a:endParaRPr lang="it-IT" sz="1700" dirty="0"/>
          </a:p>
          <a:p>
            <a:pPr marL="0" indent="0" algn="just">
              <a:buNone/>
            </a:pPr>
            <a:r>
              <a:rPr lang="it-IT" sz="1700" b="1" dirty="0"/>
              <a:t>Art. 6 Rimborso spese</a:t>
            </a:r>
          </a:p>
          <a:p>
            <a:pPr marL="0" indent="0" algn="just">
              <a:buNone/>
            </a:pPr>
            <a:r>
              <a:rPr lang="it-IT" sz="1700" dirty="0"/>
              <a:t>Il committente rimane indenne dal rimborso di tutte le spese di viaggio, vitto ed eventuale alloggio anche se afferenti il presente contratto, che rimangono a totale carico del Professionista. Egli avrà diritto al rimborso delle spese sostenute per eventuali incarichi afferenti il presente contratto, se espressamente richiesto e preventivamente autorizzato dal committente.</a:t>
            </a:r>
          </a:p>
          <a:p>
            <a:pPr marL="0" indent="0">
              <a:buNone/>
            </a:pPr>
            <a:endParaRPr lang="it-IT" dirty="0"/>
          </a:p>
        </p:txBody>
      </p:sp>
      <p:pic>
        <p:nvPicPr>
          <p:cNvPr id="5" name="Immagine 4">
            <a:extLst>
              <a:ext uri="{FF2B5EF4-FFF2-40B4-BE49-F238E27FC236}">
                <a16:creationId xmlns:a16="http://schemas.microsoft.com/office/drawing/2014/main" id="{9AD9F0E6-EA92-4D4B-8B15-3026FFC946AB}"/>
              </a:ext>
            </a:extLst>
          </p:cNvPr>
          <p:cNvPicPr>
            <a:picLocks noChangeAspect="1"/>
          </p:cNvPicPr>
          <p:nvPr/>
        </p:nvPicPr>
        <p:blipFill>
          <a:blip r:embed="rId2"/>
          <a:stretch>
            <a:fillRect/>
          </a:stretch>
        </p:blipFill>
        <p:spPr>
          <a:xfrm>
            <a:off x="8659906" y="1322325"/>
            <a:ext cx="3305300" cy="3545510"/>
          </a:xfrm>
          <a:prstGeom prst="rect">
            <a:avLst/>
          </a:prstGeom>
          <a:noFill/>
          <a:effectLst>
            <a:softEdge rad="127000"/>
          </a:effectLst>
        </p:spPr>
      </p:pic>
    </p:spTree>
    <p:extLst>
      <p:ext uri="{BB962C8B-B14F-4D97-AF65-F5344CB8AC3E}">
        <p14:creationId xmlns:p14="http://schemas.microsoft.com/office/powerpoint/2010/main" val="3531881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79D8EAA-76E8-F841-A065-CDE29F29E8AC}"/>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A0918A49-0CE2-9B4B-9123-DDC90BFBDB8D}"/>
              </a:ext>
            </a:extLst>
          </p:cNvPr>
          <p:cNvSpPr>
            <a:spLocks noGrp="1"/>
          </p:cNvSpPr>
          <p:nvPr>
            <p:ph idx="1"/>
          </p:nvPr>
        </p:nvSpPr>
        <p:spPr>
          <a:xfrm>
            <a:off x="367991" y="591015"/>
            <a:ext cx="11285034" cy="5051501"/>
          </a:xfrm>
        </p:spPr>
        <p:txBody>
          <a:bodyPr>
            <a:normAutofit/>
          </a:bodyPr>
          <a:lstStyle/>
          <a:p>
            <a:pPr marL="0" indent="0" algn="just">
              <a:buNone/>
            </a:pPr>
            <a:r>
              <a:rPr lang="it-IT" sz="1700" b="1" dirty="0"/>
              <a:t>Art. 7 Copertura assicurativa</a:t>
            </a:r>
          </a:p>
          <a:p>
            <a:pPr marL="0" indent="0" algn="just">
              <a:buNone/>
            </a:pPr>
            <a:r>
              <a:rPr lang="it-IT" sz="1700" dirty="0"/>
              <a:t>Il professionista si impegna. Contestualmente alla presente stipula, di conferire gli estremi della propria polizza professionale a garanzia di eventuali danni relativi alla responsabilità civile durante l’esercizio delle proprie attività.</a:t>
            </a:r>
          </a:p>
          <a:p>
            <a:pPr marL="0" indent="0" algn="just">
              <a:buNone/>
            </a:pPr>
            <a:endParaRPr lang="it-IT" sz="1700" dirty="0"/>
          </a:p>
          <a:p>
            <a:pPr marL="0" indent="0" algn="just">
              <a:buNone/>
            </a:pPr>
            <a:r>
              <a:rPr lang="it-IT" sz="1700" b="1" dirty="0"/>
              <a:t>Art. 8 Adempimenti fiscali e previdenziali</a:t>
            </a:r>
          </a:p>
          <a:p>
            <a:pPr marL="0" indent="0" algn="just">
              <a:buNone/>
            </a:pPr>
            <a:r>
              <a:rPr lang="it-IT" sz="1700" dirty="0"/>
              <a:t>Il rapporto di cui al presente contratto si sostanzia in una prestazione d’opera regolata dall’art. 2222 e seguenti del c.c. tale prestazione si inquadra, ai fini fiscali, nelle prestazioni d’opera professionali di cui all’ex art. 49 I comma DPR 917/86 e successive modifiche .</a:t>
            </a:r>
          </a:p>
          <a:p>
            <a:pPr marL="0" indent="0" algn="just">
              <a:buNone/>
            </a:pPr>
            <a:r>
              <a:rPr lang="it-IT" sz="1700" dirty="0"/>
              <a:t> </a:t>
            </a:r>
          </a:p>
          <a:p>
            <a:pPr marL="0" indent="0" algn="just">
              <a:buNone/>
            </a:pPr>
            <a:r>
              <a:rPr lang="it-IT" sz="1700" b="1" dirty="0"/>
              <a:t>Art. 9 conclusione del contratto</a:t>
            </a:r>
          </a:p>
          <a:p>
            <a:pPr marL="0" indent="0" algn="just">
              <a:buNone/>
            </a:pPr>
            <a:r>
              <a:rPr lang="it-IT" sz="1700" dirty="0"/>
              <a:t>Nel caso di risoluzione anticipata del presente contratto, dovuta a qualsiasi causa, il precitato corrispettivo verrà riproporzionato al minor periodo in cui il contratto ha avuto regolare effetto, sempre salvo ed impregiudicato il diritto per il committente di richiedere il risarcimento dell’eventuale danno patito.</a:t>
            </a:r>
          </a:p>
          <a:p>
            <a:pPr marL="0" indent="0">
              <a:buNone/>
            </a:pPr>
            <a:endParaRPr lang="it-IT" dirty="0"/>
          </a:p>
        </p:txBody>
      </p:sp>
    </p:spTree>
    <p:extLst>
      <p:ext uri="{BB962C8B-B14F-4D97-AF65-F5344CB8AC3E}">
        <p14:creationId xmlns:p14="http://schemas.microsoft.com/office/powerpoint/2010/main" val="2263701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79D8EAA-76E8-F841-A065-CDE29F29E8AC}"/>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A0918A49-0CE2-9B4B-9123-DDC90BFBDB8D}"/>
              </a:ext>
            </a:extLst>
          </p:cNvPr>
          <p:cNvSpPr>
            <a:spLocks noGrp="1"/>
          </p:cNvSpPr>
          <p:nvPr>
            <p:ph idx="1"/>
          </p:nvPr>
        </p:nvSpPr>
        <p:spPr>
          <a:xfrm>
            <a:off x="557561" y="591015"/>
            <a:ext cx="11039707" cy="5140711"/>
          </a:xfrm>
        </p:spPr>
        <p:txBody>
          <a:bodyPr>
            <a:normAutofit fontScale="92500" lnSpcReduction="10000"/>
          </a:bodyPr>
          <a:lstStyle/>
          <a:p>
            <a:pPr marL="0" indent="0">
              <a:buNone/>
            </a:pPr>
            <a:r>
              <a:rPr lang="it-IT" sz="1800" b="1" dirty="0"/>
              <a:t>Art. 10- Registrazione</a:t>
            </a:r>
          </a:p>
          <a:p>
            <a:pPr marL="0" indent="0">
              <a:buNone/>
            </a:pPr>
            <a:r>
              <a:rPr lang="it-IT" sz="1800" dirty="0"/>
              <a:t>Il presente atto è soggetto a registrazione solo in caso d’uso.</a:t>
            </a:r>
          </a:p>
          <a:p>
            <a:pPr marL="0" indent="0">
              <a:buNone/>
            </a:pPr>
            <a:r>
              <a:rPr lang="it-IT" sz="1800" dirty="0"/>
              <a:t>L’imposta di bollo, dovuta sul contratto, ed eventualmente sulle fatture, nonché quietanze delle medesime, viene stabilita essere a carico del Professionista incaricato.</a:t>
            </a:r>
          </a:p>
          <a:p>
            <a:pPr marL="0" indent="0">
              <a:buNone/>
            </a:pPr>
            <a:endParaRPr lang="it-IT" sz="1800" dirty="0"/>
          </a:p>
          <a:p>
            <a:pPr marL="0" indent="0">
              <a:buNone/>
            </a:pPr>
            <a:r>
              <a:rPr lang="it-IT" sz="1800" b="1" dirty="0"/>
              <a:t>Art. 11 Obbligo di riservatezza</a:t>
            </a:r>
          </a:p>
          <a:p>
            <a:pPr marL="0" indent="0">
              <a:buNone/>
            </a:pPr>
            <a:r>
              <a:rPr lang="it-IT" sz="1800" dirty="0"/>
              <a:t>Tutti i dati e le informazioni di cui il Professionista entrerà in possesso nello svolgimento dell’incarico di cui al presente contratto, dovranno essere considerati riservati ed è fatto assoluto divieto alla loro divulgazione, ad eccezione di divulgazione in ambito scientifico previa autorizzazione specifica da parte del committente.</a:t>
            </a:r>
          </a:p>
          <a:p>
            <a:pPr marL="0" indent="0">
              <a:buNone/>
            </a:pPr>
            <a:endParaRPr lang="it-IT" sz="1800" dirty="0"/>
          </a:p>
          <a:p>
            <a:pPr marL="0" indent="0">
              <a:buNone/>
            </a:pPr>
            <a:r>
              <a:rPr lang="it-IT" sz="1800" b="1" dirty="0"/>
              <a:t>Art. 12 Trattamento dati</a:t>
            </a:r>
          </a:p>
          <a:p>
            <a:pPr marL="0" indent="0">
              <a:buNone/>
            </a:pPr>
            <a:r>
              <a:rPr lang="it-IT" sz="1800" dirty="0"/>
              <a:t>Il Professionista presta da ora, il proprio incondizionato consenso al trattamento dei propri dati per l’esecuzione di tutte le operazioni connesse al presente contratto.</a:t>
            </a:r>
          </a:p>
          <a:p>
            <a:pPr marL="0" indent="0">
              <a:buNone/>
            </a:pPr>
            <a:endParaRPr lang="it-IT" dirty="0"/>
          </a:p>
          <a:p>
            <a:endParaRPr lang="it-IT" dirty="0"/>
          </a:p>
        </p:txBody>
      </p:sp>
    </p:spTree>
    <p:extLst>
      <p:ext uri="{BB962C8B-B14F-4D97-AF65-F5344CB8AC3E}">
        <p14:creationId xmlns:p14="http://schemas.microsoft.com/office/powerpoint/2010/main" val="2186023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B98FD3-CEB4-FE49-B4FE-B2570D9FE950}"/>
              </a:ext>
            </a:extLst>
          </p:cNvPr>
          <p:cNvSpPr>
            <a:spLocks noGrp="1"/>
          </p:cNvSpPr>
          <p:nvPr>
            <p:ph type="title"/>
          </p:nvPr>
        </p:nvSpPr>
        <p:spPr>
          <a:xfrm>
            <a:off x="1460810" y="771066"/>
            <a:ext cx="9603275" cy="1049235"/>
          </a:xfrm>
        </p:spPr>
        <p:txBody>
          <a:bodyPr/>
          <a:lstStyle/>
          <a:p>
            <a:r>
              <a:rPr lang="it-IT" dirty="0"/>
              <a:t>DISCIPLINA</a:t>
            </a:r>
          </a:p>
        </p:txBody>
      </p:sp>
      <p:sp>
        <p:nvSpPr>
          <p:cNvPr id="3" name="Segnaposto contenuto 2">
            <a:extLst>
              <a:ext uri="{FF2B5EF4-FFF2-40B4-BE49-F238E27FC236}">
                <a16:creationId xmlns:a16="http://schemas.microsoft.com/office/drawing/2014/main" id="{57E88781-6A31-D545-9869-85BBC60E0A6A}"/>
              </a:ext>
            </a:extLst>
          </p:cNvPr>
          <p:cNvSpPr>
            <a:spLocks noGrp="1"/>
          </p:cNvSpPr>
          <p:nvPr>
            <p:ph idx="1"/>
          </p:nvPr>
        </p:nvSpPr>
        <p:spPr>
          <a:xfrm>
            <a:off x="512956" y="2015732"/>
            <a:ext cx="11162371" cy="3972473"/>
          </a:xfrm>
        </p:spPr>
        <p:txBody>
          <a:bodyPr>
            <a:normAutofit fontScale="92500" lnSpcReduction="10000"/>
          </a:bodyPr>
          <a:lstStyle/>
          <a:p>
            <a:pPr marL="0" indent="0" algn="just">
              <a:buNone/>
            </a:pPr>
            <a:r>
              <a:rPr lang="it-IT" sz="1900" dirty="0">
                <a:solidFill>
                  <a:schemeClr val="tx1">
                    <a:lumMod val="75000"/>
                    <a:lumOff val="25000"/>
                  </a:schemeClr>
                </a:solidFill>
              </a:rPr>
              <a:t>Art. 2222 c.c</a:t>
            </a:r>
            <a:r>
              <a:rPr lang="it-IT" sz="1900" u="sng" dirty="0">
                <a:solidFill>
                  <a:schemeClr val="tx1">
                    <a:lumMod val="75000"/>
                    <a:lumOff val="25000"/>
                  </a:schemeClr>
                </a:solidFill>
              </a:rPr>
              <a:t>.  Contratto d’opera</a:t>
            </a:r>
            <a:endParaRPr lang="it-IT" sz="1900" dirty="0">
              <a:solidFill>
                <a:schemeClr val="tx1">
                  <a:lumMod val="75000"/>
                  <a:lumOff val="25000"/>
                </a:schemeClr>
              </a:solidFill>
            </a:endParaRPr>
          </a:p>
          <a:p>
            <a:pPr algn="just"/>
            <a:r>
              <a:rPr lang="it-IT" sz="1900" dirty="0">
                <a:solidFill>
                  <a:schemeClr val="tx1">
                    <a:lumMod val="75000"/>
                    <a:lumOff val="25000"/>
                  </a:schemeClr>
                </a:solidFill>
              </a:rPr>
              <a:t>Quando una persona si obbliga a compiere verso un corrispettivo un’opera o un servizio, con lavoro prevalentemente proprio e senza vincolo di subordinazione nei confronti del committente, si applicano le norme del capo I (disposizioni generali) del Titolo III (del lavoro autonomo) del Libro V (del lavoro) del c.c., salvo che il rapporto abbia una disciplina particolare nel libro IV  (1655 c.c. e seg. dell’Appalto).</a:t>
            </a:r>
          </a:p>
          <a:p>
            <a:pPr marL="0" indent="0" algn="just">
              <a:buNone/>
            </a:pPr>
            <a:r>
              <a:rPr lang="it-IT" sz="1900" dirty="0">
                <a:solidFill>
                  <a:schemeClr val="tx1">
                    <a:lumMod val="75000"/>
                    <a:lumOff val="25000"/>
                  </a:schemeClr>
                </a:solidFill>
              </a:rPr>
              <a:t>Art. 1655 c.c</a:t>
            </a:r>
            <a:r>
              <a:rPr lang="it-IT" sz="1900" u="sng" dirty="0">
                <a:solidFill>
                  <a:schemeClr val="tx1">
                    <a:lumMod val="75000"/>
                    <a:lumOff val="25000"/>
                  </a:schemeClr>
                </a:solidFill>
              </a:rPr>
              <a:t>.  Contratto d’appalto</a:t>
            </a:r>
            <a:endParaRPr lang="it-IT" sz="1900" dirty="0">
              <a:solidFill>
                <a:schemeClr val="tx1">
                  <a:lumMod val="75000"/>
                  <a:lumOff val="25000"/>
                </a:schemeClr>
              </a:solidFill>
            </a:endParaRPr>
          </a:p>
          <a:p>
            <a:pPr algn="just"/>
            <a:r>
              <a:rPr lang="it-IT" sz="1900" dirty="0">
                <a:solidFill>
                  <a:schemeClr val="tx1">
                    <a:lumMod val="75000"/>
                    <a:lumOff val="25000"/>
                  </a:schemeClr>
                </a:solidFill>
              </a:rPr>
              <a:t>L’Appalto è il contratto col quale una parte assume, con organizzazione dei mezzi necessari e con gestione a proprio rischio, il compimento di un’opera o di un servizio verso un corrispettivo in danaro.</a:t>
            </a:r>
          </a:p>
          <a:p>
            <a:pPr marL="0" indent="0" algn="just">
              <a:buNone/>
            </a:pPr>
            <a:r>
              <a:rPr lang="it-IT" sz="1900" dirty="0">
                <a:solidFill>
                  <a:schemeClr val="tx1">
                    <a:lumMod val="75000"/>
                    <a:lumOff val="25000"/>
                  </a:schemeClr>
                </a:solidFill>
              </a:rPr>
              <a:t>Art. 1703 c.c.  </a:t>
            </a:r>
            <a:r>
              <a:rPr lang="it-IT" sz="1900" u="sng" dirty="0">
                <a:solidFill>
                  <a:schemeClr val="tx1">
                    <a:lumMod val="75000"/>
                    <a:lumOff val="25000"/>
                  </a:schemeClr>
                </a:solidFill>
              </a:rPr>
              <a:t>Contratto di mandato</a:t>
            </a:r>
            <a:endParaRPr lang="it-IT" sz="1900" dirty="0">
              <a:solidFill>
                <a:schemeClr val="tx1">
                  <a:lumMod val="75000"/>
                  <a:lumOff val="25000"/>
                </a:schemeClr>
              </a:solidFill>
            </a:endParaRPr>
          </a:p>
          <a:p>
            <a:pPr algn="just"/>
            <a:r>
              <a:rPr lang="it-IT" sz="1900" dirty="0">
                <a:solidFill>
                  <a:schemeClr val="tx1">
                    <a:lumMod val="75000"/>
                    <a:lumOff val="25000"/>
                  </a:schemeClr>
                </a:solidFill>
              </a:rPr>
              <a:t>Il mandato è il contratto col quale una parte si obbliga a compiere uno o più atti giuridici per conto dell’altra.</a:t>
            </a:r>
          </a:p>
          <a:p>
            <a:endParaRPr lang="it-IT" dirty="0"/>
          </a:p>
        </p:txBody>
      </p:sp>
    </p:spTree>
    <p:extLst>
      <p:ext uri="{BB962C8B-B14F-4D97-AF65-F5344CB8AC3E}">
        <p14:creationId xmlns:p14="http://schemas.microsoft.com/office/powerpoint/2010/main" val="881239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79D8EAA-76E8-F841-A065-CDE29F29E8AC}"/>
              </a:ext>
            </a:extLst>
          </p:cNvPr>
          <p:cNvSpPr/>
          <p:nvPr/>
        </p:nvSpPr>
        <p:spPr>
          <a:xfrm>
            <a:off x="0" y="0"/>
            <a:ext cx="12192000" cy="6088566"/>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A0918A49-0CE2-9B4B-9123-DDC90BFBDB8D}"/>
              </a:ext>
            </a:extLst>
          </p:cNvPr>
          <p:cNvSpPr>
            <a:spLocks noGrp="1"/>
          </p:cNvSpPr>
          <p:nvPr>
            <p:ph idx="1"/>
          </p:nvPr>
        </p:nvSpPr>
        <p:spPr>
          <a:xfrm>
            <a:off x="401444" y="379142"/>
            <a:ext cx="11229277" cy="5363736"/>
          </a:xfrm>
        </p:spPr>
        <p:txBody>
          <a:bodyPr>
            <a:normAutofit fontScale="77500" lnSpcReduction="20000"/>
          </a:bodyPr>
          <a:lstStyle/>
          <a:p>
            <a:pPr marL="0" indent="0">
              <a:buNone/>
            </a:pPr>
            <a:r>
              <a:rPr lang="it-IT" b="1" dirty="0"/>
              <a:t>Art. 13 Controversie</a:t>
            </a:r>
          </a:p>
          <a:p>
            <a:pPr marL="0" indent="0">
              <a:buNone/>
            </a:pPr>
            <a:r>
              <a:rPr lang="it-IT" dirty="0"/>
              <a:t>Foro competente in caso di controversie sarà quello di…………………………….</a:t>
            </a:r>
          </a:p>
          <a:p>
            <a:pPr marL="0" indent="0">
              <a:buNone/>
            </a:pPr>
            <a:endParaRPr lang="it-IT" dirty="0"/>
          </a:p>
          <a:p>
            <a:pPr marL="0" indent="0">
              <a:buNone/>
            </a:pPr>
            <a:r>
              <a:rPr lang="it-IT" b="1" dirty="0"/>
              <a:t>Art. 14 Accettazione</a:t>
            </a:r>
          </a:p>
          <a:p>
            <a:pPr marL="0" indent="0">
              <a:buNone/>
            </a:pPr>
            <a:r>
              <a:rPr lang="it-IT" dirty="0"/>
              <a:t>Il presente contratto viene redatto in duplice originale trattenuto in originale per ciascuna parte contraente.</a:t>
            </a:r>
          </a:p>
          <a:p>
            <a:pPr marL="0" indent="0">
              <a:buNone/>
            </a:pPr>
            <a:r>
              <a:rPr lang="it-IT" dirty="0"/>
              <a:t> </a:t>
            </a:r>
          </a:p>
          <a:p>
            <a:pPr marL="0" indent="0">
              <a:buNone/>
            </a:pPr>
            <a:r>
              <a:rPr lang="it-IT" dirty="0"/>
              <a:t>L’Amministratore del condominio				                         Il Professionista</a:t>
            </a:r>
          </a:p>
          <a:p>
            <a:pPr marL="0" indent="0">
              <a:buNone/>
            </a:pPr>
            <a:r>
              <a:rPr lang="it-IT" dirty="0"/>
              <a:t>…………………………………………………….                                                                 ………………………………..</a:t>
            </a:r>
          </a:p>
          <a:p>
            <a:pPr marL="0" indent="0">
              <a:buNone/>
            </a:pPr>
            <a:r>
              <a:rPr lang="it-IT" dirty="0"/>
              <a:t> </a:t>
            </a:r>
          </a:p>
          <a:p>
            <a:pPr marL="0" indent="0">
              <a:buNone/>
            </a:pPr>
            <a:r>
              <a:rPr lang="it-IT" dirty="0"/>
              <a:t>Ai sensi e per gli effetti di cui agli articoli 1341 1 1342 del c.c. le parti dichiarano di aver letto le clausole ed i patti contenuti negli artt. 2-4-6-9 del presente contratto e di approvarli specificamente.</a:t>
            </a:r>
          </a:p>
          <a:p>
            <a:pPr marL="0" indent="0">
              <a:buNone/>
            </a:pPr>
            <a:endParaRPr lang="it-IT" dirty="0"/>
          </a:p>
          <a:p>
            <a:pPr marL="0" indent="0">
              <a:buNone/>
            </a:pPr>
            <a:r>
              <a:rPr lang="it-IT" dirty="0"/>
              <a:t>L’Amministratore del condominio                                                                                          Il Professionista</a:t>
            </a:r>
          </a:p>
          <a:p>
            <a:pPr marL="0" indent="0">
              <a:buNone/>
            </a:pPr>
            <a:r>
              <a:rPr lang="it-IT" dirty="0"/>
              <a:t>……………………………………………………                                                                  …………………………………</a:t>
            </a:r>
          </a:p>
          <a:p>
            <a:pPr marL="0" indent="0">
              <a:buNone/>
            </a:pPr>
            <a:endParaRPr lang="it-IT" dirty="0"/>
          </a:p>
          <a:p>
            <a:endParaRPr lang="it-IT" dirty="0"/>
          </a:p>
        </p:txBody>
      </p:sp>
    </p:spTree>
    <p:extLst>
      <p:ext uri="{BB962C8B-B14F-4D97-AF65-F5344CB8AC3E}">
        <p14:creationId xmlns:p14="http://schemas.microsoft.com/office/powerpoint/2010/main" val="175468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1"/>
            </a:gs>
            <a:gs pos="100000">
              <a:schemeClr val="bg2">
                <a:shade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5C6443-A40E-7D48-8580-244132D799E9}"/>
              </a:ext>
            </a:extLst>
          </p:cNvPr>
          <p:cNvSpPr>
            <a:spLocks noGrp="1"/>
          </p:cNvSpPr>
          <p:nvPr>
            <p:ph type="title"/>
          </p:nvPr>
        </p:nvSpPr>
        <p:spPr/>
        <p:txBody>
          <a:bodyPr/>
          <a:lstStyle/>
          <a:p>
            <a:pPr algn="ctr"/>
            <a:r>
              <a:rPr lang="it-IT" dirty="0"/>
              <a:t>Alla prossima!</a:t>
            </a:r>
          </a:p>
        </p:txBody>
      </p:sp>
      <p:sp>
        <p:nvSpPr>
          <p:cNvPr id="4" name="CasellaDiTesto 3">
            <a:extLst>
              <a:ext uri="{FF2B5EF4-FFF2-40B4-BE49-F238E27FC236}">
                <a16:creationId xmlns:a16="http://schemas.microsoft.com/office/drawing/2014/main" id="{582A9BE1-194A-5E42-81EC-3446A6366538}"/>
              </a:ext>
            </a:extLst>
          </p:cNvPr>
          <p:cNvSpPr txBox="1"/>
          <p:nvPr/>
        </p:nvSpPr>
        <p:spPr>
          <a:xfrm>
            <a:off x="9649522" y="5586761"/>
            <a:ext cx="2542478" cy="369332"/>
          </a:xfrm>
          <a:prstGeom prst="rect">
            <a:avLst/>
          </a:prstGeom>
          <a:noFill/>
        </p:spPr>
        <p:txBody>
          <a:bodyPr wrap="square" rtlCol="0">
            <a:spAutoFit/>
          </a:bodyPr>
          <a:lstStyle/>
          <a:p>
            <a:r>
              <a:rPr lang="it-IT" dirty="0"/>
              <a:t>Avv. Gaetano </a:t>
            </a:r>
            <a:r>
              <a:rPr lang="it-IT" dirty="0" err="1"/>
              <a:t>Mulonia</a:t>
            </a:r>
            <a:endParaRPr lang="it-IT" dirty="0"/>
          </a:p>
        </p:txBody>
      </p:sp>
      <p:pic>
        <p:nvPicPr>
          <p:cNvPr id="5" name="Immagine 4">
            <a:extLst>
              <a:ext uri="{FF2B5EF4-FFF2-40B4-BE49-F238E27FC236}">
                <a16:creationId xmlns:a16="http://schemas.microsoft.com/office/drawing/2014/main" id="{CF3F1C0C-6852-C64B-A650-8AE7F7C3B63B}"/>
              </a:ext>
            </a:extLst>
          </p:cNvPr>
          <p:cNvPicPr>
            <a:picLocks noChangeAspect="1"/>
          </p:cNvPicPr>
          <p:nvPr/>
        </p:nvPicPr>
        <p:blipFill>
          <a:blip r:embed="rId2"/>
          <a:stretch>
            <a:fillRect/>
          </a:stretch>
        </p:blipFill>
        <p:spPr>
          <a:xfrm>
            <a:off x="4154641" y="1808897"/>
            <a:ext cx="4147196" cy="4147196"/>
          </a:xfrm>
          <a:prstGeom prst="rect">
            <a:avLst/>
          </a:prstGeom>
          <a:effectLst>
            <a:outerShdw dist="50800" sx="1000" sy="1000" algn="ctr" rotWithShape="0">
              <a:srgbClr val="000000"/>
            </a:outerShdw>
            <a:softEdge rad="304800"/>
          </a:effectLst>
        </p:spPr>
      </p:pic>
    </p:spTree>
    <p:extLst>
      <p:ext uri="{BB962C8B-B14F-4D97-AF65-F5344CB8AC3E}">
        <p14:creationId xmlns:p14="http://schemas.microsoft.com/office/powerpoint/2010/main" val="271109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shade val="8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9BD4064-7352-894A-BEE8-B6CE40883086}"/>
              </a:ext>
            </a:extLst>
          </p:cNvPr>
          <p:cNvSpPr/>
          <p:nvPr/>
        </p:nvSpPr>
        <p:spPr>
          <a:xfrm>
            <a:off x="0" y="0"/>
            <a:ext cx="12192000" cy="6099717"/>
          </a:xfrm>
          <a:prstGeom prst="rect">
            <a:avLst/>
          </a:prstGeom>
          <a:gradFill>
            <a:gsLst>
              <a:gs pos="42000">
                <a:schemeClr val="bg1"/>
              </a:gs>
              <a:gs pos="100000">
                <a:schemeClr val="bg2">
                  <a:shade val="80000"/>
                </a:schemeClr>
              </a:gs>
            </a:gsLst>
            <a:path path="circle">
              <a:fillToRect l="100000" b="100000"/>
            </a:path>
          </a:gradFill>
          <a:ln>
            <a:solidFill>
              <a:schemeClr val="bg2"/>
            </a:solidFill>
          </a:ln>
          <a:effectLst>
            <a:glow>
              <a:schemeClr val="accent1"/>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49E688F4-2339-D148-897A-EE569B8702FF}"/>
              </a:ext>
            </a:extLst>
          </p:cNvPr>
          <p:cNvSpPr>
            <a:spLocks noGrp="1"/>
          </p:cNvSpPr>
          <p:nvPr>
            <p:ph idx="1"/>
          </p:nvPr>
        </p:nvSpPr>
        <p:spPr>
          <a:xfrm>
            <a:off x="328612" y="803815"/>
            <a:ext cx="6643687" cy="5095180"/>
          </a:xfrm>
        </p:spPr>
        <p:txBody>
          <a:bodyPr>
            <a:normAutofit/>
          </a:bodyPr>
          <a:lstStyle/>
          <a:p>
            <a:pPr marL="0" indent="0" algn="just">
              <a:buNone/>
            </a:pPr>
            <a:r>
              <a:rPr lang="it-IT" sz="1800" dirty="0">
                <a:solidFill>
                  <a:schemeClr val="tx1">
                    <a:lumMod val="75000"/>
                    <a:lumOff val="25000"/>
                  </a:schemeClr>
                </a:solidFill>
              </a:rPr>
              <a:t>Art. 2229 c.c. </a:t>
            </a:r>
            <a:r>
              <a:rPr lang="it-IT" sz="1800" u="sng" dirty="0">
                <a:solidFill>
                  <a:schemeClr val="tx1">
                    <a:lumMod val="75000"/>
                    <a:lumOff val="25000"/>
                  </a:schemeClr>
                </a:solidFill>
              </a:rPr>
              <a:t>Esercizio delle professioni intellettuali</a:t>
            </a:r>
            <a:endParaRPr lang="it-IT" sz="1800" dirty="0">
              <a:solidFill>
                <a:schemeClr val="tx1">
                  <a:lumMod val="75000"/>
                  <a:lumOff val="25000"/>
                </a:schemeClr>
              </a:solidFill>
            </a:endParaRPr>
          </a:p>
          <a:p>
            <a:pPr algn="just"/>
            <a:r>
              <a:rPr lang="it-IT" sz="1800" dirty="0">
                <a:solidFill>
                  <a:schemeClr val="tx1">
                    <a:lumMod val="75000"/>
                    <a:lumOff val="25000"/>
                  </a:schemeClr>
                </a:solidFill>
              </a:rPr>
              <a:t>La legge determina le professioni intellettuali per l’esercizio delle quali è necessaria l’iscrizione in appositi albi e elenchi.</a:t>
            </a:r>
          </a:p>
          <a:p>
            <a:pPr algn="just"/>
            <a:r>
              <a:rPr lang="it-IT" sz="1800" dirty="0">
                <a:solidFill>
                  <a:schemeClr val="tx1">
                    <a:lumMod val="75000"/>
                    <a:lumOff val="25000"/>
                  </a:schemeClr>
                </a:solidFill>
              </a:rPr>
              <a:t>L’accertamento dei requisiti per l’iscrizione negli albi o negli elenchi, la tenuta dei medesimi e il potere disciplinare sugli iscritti sono demandati sotto la vigilanza dello Stato, salvo che la legge disponga diversamente.</a:t>
            </a:r>
          </a:p>
          <a:p>
            <a:pPr algn="just"/>
            <a:r>
              <a:rPr lang="it-IT" sz="1800" dirty="0">
                <a:solidFill>
                  <a:schemeClr val="tx1">
                    <a:lumMod val="75000"/>
                    <a:lumOff val="25000"/>
                  </a:schemeClr>
                </a:solidFill>
              </a:rPr>
              <a:t>Contro il rifiuto dell’iscrizione o la cancellazione dagli albi o dagli elenchi e contro i provvedimenti disciplinari che importano la perdita o la sospensione del diritto all’esercizio della professione è ammesso ricorso in via giurisdizionale nei modi e nei termini stabiliti dalle leggi speciali.</a:t>
            </a:r>
          </a:p>
          <a:p>
            <a:endParaRPr lang="it-IT" dirty="0"/>
          </a:p>
        </p:txBody>
      </p:sp>
      <p:pic>
        <p:nvPicPr>
          <p:cNvPr id="7" name="Immagine 6">
            <a:extLst>
              <a:ext uri="{FF2B5EF4-FFF2-40B4-BE49-F238E27FC236}">
                <a16:creationId xmlns:a16="http://schemas.microsoft.com/office/drawing/2014/main" id="{044FEBE8-FC18-934C-9A49-17A8B1CB2AC8}"/>
              </a:ext>
            </a:extLst>
          </p:cNvPr>
          <p:cNvPicPr>
            <a:picLocks noChangeAspect="1"/>
          </p:cNvPicPr>
          <p:nvPr/>
        </p:nvPicPr>
        <p:blipFill rotWithShape="1">
          <a:blip r:embed="rId2"/>
          <a:srcRect r="15486"/>
          <a:stretch/>
        </p:blipFill>
        <p:spPr>
          <a:xfrm>
            <a:off x="7389993" y="535258"/>
            <a:ext cx="4384312" cy="5029200"/>
          </a:xfrm>
          <a:prstGeom prst="rect">
            <a:avLst/>
          </a:prstGeom>
          <a:effectLst>
            <a:softEdge rad="482600"/>
          </a:effectLst>
        </p:spPr>
      </p:pic>
    </p:spTree>
    <p:extLst>
      <p:ext uri="{BB962C8B-B14F-4D97-AF65-F5344CB8AC3E}">
        <p14:creationId xmlns:p14="http://schemas.microsoft.com/office/powerpoint/2010/main" val="41364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C345B03-5929-9E45-BD6B-75537035FDF0}"/>
              </a:ext>
            </a:extLst>
          </p:cNvPr>
          <p:cNvSpPr/>
          <p:nvPr/>
        </p:nvSpPr>
        <p:spPr>
          <a:xfrm>
            <a:off x="0" y="0"/>
            <a:ext cx="12192000" cy="6099717"/>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4B54E5D9-E343-F349-B9DB-709B72E5968F}"/>
              </a:ext>
            </a:extLst>
          </p:cNvPr>
          <p:cNvSpPr>
            <a:spLocks noGrp="1"/>
          </p:cNvSpPr>
          <p:nvPr>
            <p:ph idx="1"/>
          </p:nvPr>
        </p:nvSpPr>
        <p:spPr>
          <a:xfrm>
            <a:off x="524107" y="289932"/>
            <a:ext cx="11073161" cy="5285678"/>
          </a:xfrm>
        </p:spPr>
        <p:txBody>
          <a:bodyPr>
            <a:normAutofit/>
          </a:bodyPr>
          <a:lstStyle/>
          <a:p>
            <a:pPr marL="0" indent="0">
              <a:buNone/>
            </a:pPr>
            <a:r>
              <a:rPr lang="it-IT" sz="1800" dirty="0">
                <a:solidFill>
                  <a:schemeClr val="tx1">
                    <a:lumMod val="75000"/>
                    <a:lumOff val="25000"/>
                  </a:schemeClr>
                </a:solidFill>
              </a:rPr>
              <a:t>Caratteristiche del C. d’opera.</a:t>
            </a:r>
          </a:p>
          <a:p>
            <a:pPr marL="0" lvl="0" indent="0">
              <a:buNone/>
            </a:pPr>
            <a:r>
              <a:rPr lang="it-IT" sz="1800" b="1" dirty="0">
                <a:solidFill>
                  <a:schemeClr val="tx1">
                    <a:lumMod val="75000"/>
                    <a:lumOff val="25000"/>
                  </a:schemeClr>
                </a:solidFill>
              </a:rPr>
              <a:t>1)Autonomia :</a:t>
            </a:r>
          </a:p>
          <a:p>
            <a:pPr marL="0" lvl="0" indent="0">
              <a:buNone/>
            </a:pPr>
            <a:r>
              <a:rPr lang="it-IT" sz="1800" dirty="0" err="1">
                <a:solidFill>
                  <a:srgbClr val="C00000"/>
                </a:solidFill>
              </a:rPr>
              <a:t>A_</a:t>
            </a:r>
            <a:r>
              <a:rPr lang="it-IT" sz="1800" dirty="0" err="1">
                <a:solidFill>
                  <a:schemeClr val="tx1">
                    <a:lumMod val="75000"/>
                    <a:lumOff val="25000"/>
                  </a:schemeClr>
                </a:solidFill>
              </a:rPr>
              <a:t>il</a:t>
            </a:r>
            <a:r>
              <a:rPr lang="it-IT" sz="1800" dirty="0">
                <a:solidFill>
                  <a:schemeClr val="tx1">
                    <a:lumMod val="75000"/>
                    <a:lumOff val="25000"/>
                  </a:schemeClr>
                </a:solidFill>
              </a:rPr>
              <a:t> prestatore non ha il dovere di osservare disposizioni impartite dal committente ( datore di lavoro) e non è inserito in una organizzazione produttiva di beni e/o servizi;</a:t>
            </a:r>
          </a:p>
          <a:p>
            <a:pPr marL="0" lvl="0" indent="0">
              <a:buNone/>
            </a:pPr>
            <a:r>
              <a:rPr lang="it-IT" sz="1800" dirty="0" err="1">
                <a:solidFill>
                  <a:srgbClr val="C00000"/>
                </a:solidFill>
              </a:rPr>
              <a:t>B_</a:t>
            </a:r>
            <a:r>
              <a:rPr lang="it-IT" sz="1800" dirty="0" err="1">
                <a:solidFill>
                  <a:schemeClr val="tx1">
                    <a:lumMod val="75000"/>
                    <a:lumOff val="25000"/>
                  </a:schemeClr>
                </a:solidFill>
              </a:rPr>
              <a:t>egli</a:t>
            </a:r>
            <a:r>
              <a:rPr lang="it-IT" sz="1800" dirty="0">
                <a:solidFill>
                  <a:schemeClr val="tx1">
                    <a:lumMod val="75000"/>
                    <a:lumOff val="25000"/>
                  </a:schemeClr>
                </a:solidFill>
              </a:rPr>
              <a:t> si obbliga a pervenire ad un certo risultato (2225  c.c.) </a:t>
            </a:r>
          </a:p>
          <a:p>
            <a:pPr marL="0" lvl="0" indent="0">
              <a:buNone/>
            </a:pPr>
            <a:r>
              <a:rPr lang="it-IT" sz="1800" dirty="0" err="1">
                <a:solidFill>
                  <a:srgbClr val="C00000"/>
                </a:solidFill>
              </a:rPr>
              <a:t>C_</a:t>
            </a:r>
            <a:r>
              <a:rPr lang="it-IT" sz="1800" dirty="0" err="1">
                <a:solidFill>
                  <a:schemeClr val="tx1">
                    <a:lumMod val="75000"/>
                    <a:lumOff val="25000"/>
                  </a:schemeClr>
                </a:solidFill>
              </a:rPr>
              <a:t>e</a:t>
            </a:r>
            <a:r>
              <a:rPr lang="it-IT" sz="1800" dirty="0">
                <a:solidFill>
                  <a:schemeClr val="tx1">
                    <a:lumMod val="75000"/>
                    <a:lumOff val="25000"/>
                  </a:schemeClr>
                </a:solidFill>
              </a:rPr>
              <a:t> si assume il rischio dell’attività.</a:t>
            </a:r>
          </a:p>
          <a:p>
            <a:pPr marL="0" lvl="0" indent="0">
              <a:buNone/>
            </a:pPr>
            <a:endParaRPr lang="it-IT" sz="1800" dirty="0">
              <a:solidFill>
                <a:schemeClr val="tx1">
                  <a:lumMod val="75000"/>
                  <a:lumOff val="25000"/>
                </a:schemeClr>
              </a:solidFill>
            </a:endParaRPr>
          </a:p>
          <a:p>
            <a:pPr marL="0" indent="0">
              <a:buNone/>
            </a:pPr>
            <a:r>
              <a:rPr lang="it-IT" sz="1800" dirty="0">
                <a:solidFill>
                  <a:schemeClr val="tx1">
                    <a:lumMod val="75000"/>
                    <a:lumOff val="25000"/>
                  </a:schemeClr>
                </a:solidFill>
              </a:rPr>
              <a:t>Il contratto di opera manuale (ha ad oggetto l’obbligo di compiere un’opera o un servizio) si distingue dal contratto di opera intellettuale (attività riservata alle sole persone fisiche in caso di professioni </a:t>
            </a:r>
            <a:r>
              <a:rPr lang="it-IT" sz="1800" dirty="0" err="1">
                <a:solidFill>
                  <a:schemeClr val="tx1">
                    <a:lumMod val="75000"/>
                    <a:lumOff val="25000"/>
                  </a:schemeClr>
                </a:solidFill>
              </a:rPr>
              <a:t>ordinistiche</a:t>
            </a:r>
            <a:r>
              <a:rPr lang="it-IT" sz="1800" dirty="0">
                <a:solidFill>
                  <a:schemeClr val="tx1">
                    <a:lumMod val="75000"/>
                    <a:lumOff val="25000"/>
                  </a:schemeClr>
                </a:solidFill>
              </a:rPr>
              <a:t> ) . </a:t>
            </a:r>
          </a:p>
          <a:p>
            <a:pPr marL="0" indent="0">
              <a:buNone/>
            </a:pPr>
            <a:r>
              <a:rPr lang="it-IT" sz="1800" dirty="0">
                <a:solidFill>
                  <a:schemeClr val="tx1">
                    <a:lumMod val="75000"/>
                    <a:lumOff val="25000"/>
                  </a:schemeClr>
                </a:solidFill>
              </a:rPr>
              <a:t>Se l’attività fosse svolta da una società di capitali non verseremmo in tema di </a:t>
            </a:r>
            <a:r>
              <a:rPr lang="it-IT" sz="1800" dirty="0" err="1">
                <a:solidFill>
                  <a:schemeClr val="tx1">
                    <a:lumMod val="75000"/>
                    <a:lumOff val="25000"/>
                  </a:schemeClr>
                </a:solidFill>
              </a:rPr>
              <a:t>c.di</a:t>
            </a:r>
            <a:r>
              <a:rPr lang="it-IT" sz="1800" dirty="0">
                <a:solidFill>
                  <a:schemeClr val="tx1">
                    <a:lumMod val="75000"/>
                    <a:lumOff val="25000"/>
                  </a:schemeClr>
                </a:solidFill>
              </a:rPr>
              <a:t> opera a causa del pericolo di svolgimento anonimo od impersonale.</a:t>
            </a:r>
          </a:p>
          <a:p>
            <a:pPr marL="0" indent="0">
              <a:buNone/>
            </a:pPr>
            <a:r>
              <a:rPr lang="it-IT" sz="1800" dirty="0">
                <a:solidFill>
                  <a:schemeClr val="tx1">
                    <a:lumMod val="75000"/>
                    <a:lumOff val="25000"/>
                  </a:schemeClr>
                </a:solidFill>
              </a:rPr>
              <a:t> </a:t>
            </a:r>
          </a:p>
          <a:p>
            <a:endParaRPr lang="it-IT" sz="1900" dirty="0"/>
          </a:p>
        </p:txBody>
      </p:sp>
    </p:spTree>
    <p:extLst>
      <p:ext uri="{BB962C8B-B14F-4D97-AF65-F5344CB8AC3E}">
        <p14:creationId xmlns:p14="http://schemas.microsoft.com/office/powerpoint/2010/main" val="144837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C74740F-23FF-9540-94DB-B8E90E571552}"/>
              </a:ext>
            </a:extLst>
          </p:cNvPr>
          <p:cNvSpPr/>
          <p:nvPr/>
        </p:nvSpPr>
        <p:spPr>
          <a:xfrm>
            <a:off x="0" y="0"/>
            <a:ext cx="12192000" cy="6099717"/>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9364AE55-F213-B648-A55B-3FA92368AB56}"/>
              </a:ext>
            </a:extLst>
          </p:cNvPr>
          <p:cNvSpPr>
            <a:spLocks noGrp="1"/>
          </p:cNvSpPr>
          <p:nvPr>
            <p:ph idx="1"/>
          </p:nvPr>
        </p:nvSpPr>
        <p:spPr>
          <a:xfrm>
            <a:off x="468351" y="367989"/>
            <a:ext cx="11240429" cy="5475249"/>
          </a:xfrm>
        </p:spPr>
        <p:txBody>
          <a:bodyPr>
            <a:normAutofit fontScale="77500" lnSpcReduction="20000"/>
          </a:bodyPr>
          <a:lstStyle/>
          <a:p>
            <a:pPr marL="0" lvl="0" indent="0">
              <a:buNone/>
            </a:pPr>
            <a:r>
              <a:rPr lang="it-IT" sz="2500" b="1" dirty="0"/>
              <a:t>2) Retribuzione:</a:t>
            </a:r>
          </a:p>
          <a:p>
            <a:pPr marL="0" lvl="0" indent="0">
              <a:buNone/>
            </a:pPr>
            <a:r>
              <a:rPr lang="it-IT" dirty="0" err="1">
                <a:solidFill>
                  <a:srgbClr val="C00000"/>
                </a:solidFill>
              </a:rPr>
              <a:t>A_</a:t>
            </a:r>
            <a:r>
              <a:rPr lang="it-IT" dirty="0" err="1"/>
              <a:t>La</a:t>
            </a:r>
            <a:r>
              <a:rPr lang="it-IT" dirty="0"/>
              <a:t> retribuzione è fissata in base agli accordi o in mancanza in base alle tariffe o agli usi ovvero dal giudice (2233 c.c.) l’iscrizione all’albo, quando prevista, è condizione per poter esigere il compenso (2231 c.c.)</a:t>
            </a:r>
          </a:p>
          <a:p>
            <a:pPr marL="0" lvl="0" indent="0">
              <a:buNone/>
            </a:pPr>
            <a:r>
              <a:rPr lang="it-IT" dirty="0" err="1">
                <a:solidFill>
                  <a:srgbClr val="C00000"/>
                </a:solidFill>
              </a:rPr>
              <a:t>B_</a:t>
            </a:r>
            <a:r>
              <a:rPr lang="it-IT" dirty="0" err="1"/>
              <a:t>In</a:t>
            </a:r>
            <a:r>
              <a:rPr lang="it-IT" dirty="0"/>
              <a:t> ogni caso la misura del compenso deve essere adeguata all’importanza dell’opera o al decoro della professione (qui c’è anche la differenza tra c. di opera manuale da quello professionale). </a:t>
            </a:r>
          </a:p>
          <a:p>
            <a:pPr marL="0" lvl="0" indent="0">
              <a:buNone/>
            </a:pPr>
            <a:r>
              <a:rPr lang="it-IT" dirty="0"/>
              <a:t>Il rischio del lavoro nel caso di c. di o. professionale è a carico del cliente perché il compenso è dovuto a prescindere dal risultato, diversamente dal c. di o. manuale caratterizzato dal risultato. </a:t>
            </a:r>
          </a:p>
          <a:p>
            <a:pPr marL="0" lvl="0" indent="0">
              <a:buNone/>
            </a:pPr>
            <a:r>
              <a:rPr lang="it-IT" dirty="0"/>
              <a:t>Infatti l’obbligazione del professionista è un’obbligazione di mezzi mentre quella del prestatore è un’obbligazione di risultato.</a:t>
            </a:r>
          </a:p>
          <a:p>
            <a:pPr marL="0" indent="0">
              <a:buNone/>
            </a:pPr>
            <a:r>
              <a:rPr lang="it-IT" dirty="0"/>
              <a:t>Se la prestazione professionale si sostanzia in un’opera,  l’obbligazione è di risultato (es. un progetto di un Ingegnere o di un Architetto).</a:t>
            </a:r>
          </a:p>
          <a:p>
            <a:pPr marL="0" indent="0">
              <a:buNone/>
            </a:pPr>
            <a:r>
              <a:rPr lang="it-IT" dirty="0"/>
              <a:t>L’obbligazione di mezzi ( tipica della responsabilità professionale) implica solamente un comportamento attento e diligente senza alcuna garanzia sull’esito finale quindi senza rischi per l’eventuale mancata soddisfazione dell’interesse del cliente (l’avv. che perde la lite, il medico a cui non riesce un’operazione chirurgica) .</a:t>
            </a:r>
          </a:p>
          <a:p>
            <a:pPr marL="0" indent="0">
              <a:buNone/>
            </a:pPr>
            <a:r>
              <a:rPr lang="it-IT" dirty="0"/>
              <a:t>Vi è di più a favore delle prestazioni professionali: art. 2236 c.c. il prestatore risponde dei danni , nel caso di problemi tecnici speciali , se non in caso di dolo o colpa grave.</a:t>
            </a:r>
          </a:p>
          <a:p>
            <a:pPr marL="0" indent="0">
              <a:buNone/>
            </a:pPr>
            <a:r>
              <a:rPr lang="it-IT" dirty="0"/>
              <a:t>Il cliente deve anticipare le spese occorrenti al compimento dell’opera e corrispondere, secondo gli usi, gli acconti sul compenso (2234 c.c.)  </a:t>
            </a:r>
          </a:p>
          <a:p>
            <a:endParaRPr lang="it-IT" dirty="0"/>
          </a:p>
        </p:txBody>
      </p:sp>
    </p:spTree>
    <p:extLst>
      <p:ext uri="{BB962C8B-B14F-4D97-AF65-F5344CB8AC3E}">
        <p14:creationId xmlns:p14="http://schemas.microsoft.com/office/powerpoint/2010/main" val="4009505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36000">
              <a:schemeClr val="bg1"/>
            </a:gs>
            <a:gs pos="100000">
              <a:schemeClr val="bg2">
                <a:shade val="8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67BBF2-D15C-A54E-84B1-C1D7A178CE06}"/>
              </a:ext>
            </a:extLst>
          </p:cNvPr>
          <p:cNvSpPr>
            <a:spLocks noGrp="1"/>
          </p:cNvSpPr>
          <p:nvPr>
            <p:ph type="title"/>
          </p:nvPr>
        </p:nvSpPr>
        <p:spPr/>
        <p:txBody>
          <a:bodyPr/>
          <a:lstStyle/>
          <a:p>
            <a:r>
              <a:rPr lang="it-IT" dirty="0"/>
              <a:t>CONTENUTO DEL CONTRATTO</a:t>
            </a:r>
          </a:p>
        </p:txBody>
      </p:sp>
      <p:sp>
        <p:nvSpPr>
          <p:cNvPr id="3" name="Segnaposto contenuto 2">
            <a:extLst>
              <a:ext uri="{FF2B5EF4-FFF2-40B4-BE49-F238E27FC236}">
                <a16:creationId xmlns:a16="http://schemas.microsoft.com/office/drawing/2014/main" id="{9B43A01E-EE01-B140-B5F6-760B8042FAEF}"/>
              </a:ext>
            </a:extLst>
          </p:cNvPr>
          <p:cNvSpPr>
            <a:spLocks noGrp="1"/>
          </p:cNvSpPr>
          <p:nvPr>
            <p:ph idx="1"/>
          </p:nvPr>
        </p:nvSpPr>
        <p:spPr>
          <a:xfrm>
            <a:off x="1771650" y="2001445"/>
            <a:ext cx="8368804" cy="3913104"/>
          </a:xfrm>
        </p:spPr>
        <p:txBody>
          <a:bodyPr>
            <a:normAutofit/>
          </a:bodyPr>
          <a:lstStyle/>
          <a:p>
            <a:pPr lvl="0"/>
            <a:r>
              <a:rPr lang="it-IT" sz="1900" dirty="0"/>
              <a:t>Descrizione dettagliata dell’opera o </a:t>
            </a:r>
          </a:p>
          <a:p>
            <a:pPr marL="0" lvl="0" indent="0">
              <a:buNone/>
            </a:pPr>
            <a:r>
              <a:rPr lang="it-IT" sz="1900" dirty="0"/>
              <a:t>del servizio e/o prestazione richiesta;</a:t>
            </a:r>
          </a:p>
          <a:p>
            <a:pPr lvl="0"/>
            <a:r>
              <a:rPr lang="it-IT" sz="1900" dirty="0"/>
              <a:t>I tempi di consegna;</a:t>
            </a:r>
          </a:p>
          <a:p>
            <a:pPr lvl="0"/>
            <a:r>
              <a:rPr lang="it-IT" sz="1900" dirty="0"/>
              <a:t>Materiali necessari alla progettazione e/o realizzazione;</a:t>
            </a:r>
          </a:p>
          <a:p>
            <a:pPr lvl="0"/>
            <a:r>
              <a:rPr lang="it-IT" sz="1900" dirty="0"/>
              <a:t>Tempi di consegna;</a:t>
            </a:r>
          </a:p>
          <a:p>
            <a:pPr lvl="0"/>
            <a:r>
              <a:rPr lang="it-IT" sz="1900" dirty="0"/>
              <a:t>Prezzo (o onorario) pattuito;</a:t>
            </a:r>
          </a:p>
          <a:p>
            <a:pPr lvl="0"/>
            <a:r>
              <a:rPr lang="it-IT" sz="1900" dirty="0"/>
              <a:t>Tempi di pagamento;</a:t>
            </a:r>
          </a:p>
          <a:p>
            <a:pPr lvl="0"/>
            <a:r>
              <a:rPr lang="it-IT" sz="1900" dirty="0"/>
              <a:t>Data e modalità di recesso.</a:t>
            </a:r>
          </a:p>
          <a:p>
            <a:endParaRPr lang="it-IT" dirty="0"/>
          </a:p>
        </p:txBody>
      </p:sp>
      <p:pic>
        <p:nvPicPr>
          <p:cNvPr id="4" name="Immagine 3">
            <a:extLst>
              <a:ext uri="{FF2B5EF4-FFF2-40B4-BE49-F238E27FC236}">
                <a16:creationId xmlns:a16="http://schemas.microsoft.com/office/drawing/2014/main" id="{75A87AB3-CB04-E24A-B187-8B1CF232DD27}"/>
              </a:ext>
            </a:extLst>
          </p:cNvPr>
          <p:cNvPicPr>
            <a:picLocks noChangeAspect="1"/>
          </p:cNvPicPr>
          <p:nvPr/>
        </p:nvPicPr>
        <p:blipFill>
          <a:blip r:embed="rId2"/>
          <a:stretch>
            <a:fillRect/>
          </a:stretch>
        </p:blipFill>
        <p:spPr>
          <a:xfrm>
            <a:off x="7806074" y="1853754"/>
            <a:ext cx="3782936" cy="4060794"/>
          </a:xfrm>
          <a:prstGeom prst="rect">
            <a:avLst/>
          </a:prstGeom>
          <a:effectLst>
            <a:softEdge rad="254000"/>
          </a:effectLst>
        </p:spPr>
      </p:pic>
    </p:spTree>
    <p:extLst>
      <p:ext uri="{BB962C8B-B14F-4D97-AF65-F5344CB8AC3E}">
        <p14:creationId xmlns:p14="http://schemas.microsoft.com/office/powerpoint/2010/main" val="24659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C8F61AC-2490-794E-AA0D-5209C7AD6826}"/>
              </a:ext>
            </a:extLst>
          </p:cNvPr>
          <p:cNvSpPr/>
          <p:nvPr/>
        </p:nvSpPr>
        <p:spPr>
          <a:xfrm>
            <a:off x="0" y="0"/>
            <a:ext cx="12192000" cy="6099717"/>
          </a:xfrm>
          <a:prstGeom prst="rect">
            <a:avLst/>
          </a:prstGeom>
          <a:gradFill flip="none" rotWithShape="1">
            <a:gsLst>
              <a:gs pos="40000">
                <a:schemeClr val="bg1"/>
              </a:gs>
              <a:gs pos="100000">
                <a:schemeClr val="bg2">
                  <a:shade val="80000"/>
                </a:schemeClr>
              </a:gs>
            </a:gsLst>
            <a:path path="circle">
              <a:fillToRect t="100000" r="100000"/>
            </a:path>
            <a:tileRect l="-100000" b="-100000"/>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85C0D01A-4DC8-C14D-8F77-80DCF806275E}"/>
              </a:ext>
            </a:extLst>
          </p:cNvPr>
          <p:cNvSpPr>
            <a:spLocks noGrp="1"/>
          </p:cNvSpPr>
          <p:nvPr>
            <p:ph idx="1"/>
          </p:nvPr>
        </p:nvSpPr>
        <p:spPr>
          <a:xfrm>
            <a:off x="5486400" y="314326"/>
            <a:ext cx="6186488" cy="5643562"/>
          </a:xfrm>
        </p:spPr>
        <p:txBody>
          <a:bodyPr>
            <a:normAutofit/>
          </a:bodyPr>
          <a:lstStyle/>
          <a:p>
            <a:pPr marL="0" indent="0" algn="ctr">
              <a:buNone/>
            </a:pPr>
            <a:r>
              <a:rPr lang="it-IT" b="1" dirty="0"/>
              <a:t>L’inadempimento e le responsabilità</a:t>
            </a:r>
          </a:p>
          <a:p>
            <a:pPr marL="0" indent="0" algn="just">
              <a:buNone/>
            </a:pPr>
            <a:endParaRPr lang="it-IT" sz="1800" dirty="0"/>
          </a:p>
          <a:p>
            <a:pPr marL="0" indent="0" algn="just">
              <a:buNone/>
            </a:pPr>
            <a:r>
              <a:rPr lang="it-IT" sz="1800" dirty="0">
                <a:solidFill>
                  <a:schemeClr val="tx1">
                    <a:lumMod val="75000"/>
                    <a:lumOff val="25000"/>
                  </a:schemeClr>
                </a:solidFill>
              </a:rPr>
              <a:t>L’inadempimento è un fenomeno indeterminabile, in quanto non si può affermare a priori quali siano gli obblighi specifici derivanti da un negozio o da un contratto o da un’altra fonte. </a:t>
            </a:r>
          </a:p>
          <a:p>
            <a:pPr marL="0" indent="0" algn="just">
              <a:buNone/>
            </a:pPr>
            <a:r>
              <a:rPr lang="it-IT" sz="1800" dirty="0">
                <a:solidFill>
                  <a:schemeClr val="tx1">
                    <a:lumMod val="75000"/>
                    <a:lumOff val="25000"/>
                  </a:schemeClr>
                </a:solidFill>
              </a:rPr>
              <a:t>La vera enucleazione del coacervo degli obblighi derivanti da un contratto o da altra fonte delle obbligazioni è affidata non a clausole specifiche, puntuali, concrete, ma a </a:t>
            </a:r>
            <a:r>
              <a:rPr lang="it-IT" sz="1800" u="sng" dirty="0">
                <a:solidFill>
                  <a:schemeClr val="tx1">
                    <a:lumMod val="75000"/>
                    <a:lumOff val="25000"/>
                  </a:schemeClr>
                </a:solidFill>
              </a:rPr>
              <a:t>clausole generali, a regole a struttura aperta, a regole appunto indeterminabili a priori nella loro concretizzazione specifica, cioè a concetti giuridici generici che sono spesso frutto della  elaborazione giurisprudenziale alla stregua di casi concreti.</a:t>
            </a:r>
            <a:endParaRPr lang="it-IT" sz="1800" dirty="0">
              <a:solidFill>
                <a:schemeClr val="tx1">
                  <a:lumMod val="75000"/>
                  <a:lumOff val="25000"/>
                </a:schemeClr>
              </a:solidFill>
            </a:endParaRPr>
          </a:p>
          <a:p>
            <a:pPr marL="0" indent="0" algn="just">
              <a:buNone/>
            </a:pPr>
            <a:r>
              <a:rPr lang="it-IT" sz="1800" dirty="0">
                <a:solidFill>
                  <a:schemeClr val="tx1">
                    <a:lumMod val="75000"/>
                    <a:lumOff val="25000"/>
                  </a:schemeClr>
                </a:solidFill>
              </a:rPr>
              <a:t>Infine,  è un concetto variabile perché dipende dalla tipologia dell’obbligazione e dalla tipologia dell’inadempimento: </a:t>
            </a:r>
          </a:p>
          <a:p>
            <a:endParaRPr lang="it-IT" dirty="0"/>
          </a:p>
        </p:txBody>
      </p:sp>
      <p:pic>
        <p:nvPicPr>
          <p:cNvPr id="5" name="Immagine 4">
            <a:extLst>
              <a:ext uri="{FF2B5EF4-FFF2-40B4-BE49-F238E27FC236}">
                <a16:creationId xmlns:a16="http://schemas.microsoft.com/office/drawing/2014/main" id="{D97E1C6A-C4E4-1D4A-AD26-13219A21BDE4}"/>
              </a:ext>
            </a:extLst>
          </p:cNvPr>
          <p:cNvPicPr>
            <a:picLocks noChangeAspect="1"/>
          </p:cNvPicPr>
          <p:nvPr/>
        </p:nvPicPr>
        <p:blipFill>
          <a:blip r:embed="rId2"/>
          <a:stretch>
            <a:fillRect/>
          </a:stretch>
        </p:blipFill>
        <p:spPr>
          <a:xfrm>
            <a:off x="395287" y="761476"/>
            <a:ext cx="4576763" cy="4576763"/>
          </a:xfrm>
          <a:prstGeom prst="rect">
            <a:avLst/>
          </a:prstGeom>
          <a:effectLst>
            <a:softEdge rad="444500"/>
          </a:effectLst>
        </p:spPr>
      </p:pic>
    </p:spTree>
    <p:extLst>
      <p:ext uri="{BB962C8B-B14F-4D97-AF65-F5344CB8AC3E}">
        <p14:creationId xmlns:p14="http://schemas.microsoft.com/office/powerpoint/2010/main" val="3482357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F48D80B-D697-D645-92EE-587E69571F43}"/>
              </a:ext>
            </a:extLst>
          </p:cNvPr>
          <p:cNvSpPr/>
          <p:nvPr/>
        </p:nvSpPr>
        <p:spPr>
          <a:xfrm>
            <a:off x="0" y="0"/>
            <a:ext cx="12192000" cy="6110868"/>
          </a:xfrm>
          <a:prstGeom prst="rect">
            <a:avLst/>
          </a:prstGeom>
          <a:solidFill>
            <a:srgbClr val="E2DED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2AAAF532-58E1-3D47-859C-66C60BE2B6BF}"/>
              </a:ext>
            </a:extLst>
          </p:cNvPr>
          <p:cNvSpPr>
            <a:spLocks noGrp="1"/>
          </p:cNvSpPr>
          <p:nvPr>
            <p:ph idx="1"/>
          </p:nvPr>
        </p:nvSpPr>
        <p:spPr>
          <a:xfrm>
            <a:off x="108889" y="111512"/>
            <a:ext cx="11764536" cy="5887844"/>
          </a:xfrm>
        </p:spPr>
        <p:txBody>
          <a:bodyPr>
            <a:normAutofit fontScale="77500" lnSpcReduction="20000"/>
          </a:bodyPr>
          <a:lstStyle/>
          <a:p>
            <a:pPr marL="0" indent="0">
              <a:buNone/>
            </a:pPr>
            <a:r>
              <a:rPr lang="it-IT" b="1" dirty="0"/>
              <a:t>1) Inadempimento di mezzi quando si parla di obbligazione di mezzi che obbligano alla sola diligenza; </a:t>
            </a:r>
          </a:p>
          <a:p>
            <a:pPr marL="0" indent="0">
              <a:buNone/>
            </a:pPr>
            <a:r>
              <a:rPr lang="it-IT" b="1" dirty="0"/>
              <a:t>2) Di risultato che obbligano, viceversa, a raggiungere un certo scopo; </a:t>
            </a:r>
          </a:p>
          <a:p>
            <a:pPr marL="0" indent="0">
              <a:buNone/>
            </a:pPr>
            <a:r>
              <a:rPr lang="it-IT" dirty="0"/>
              <a:t>è un concetto diversificato a seconda che si tratti:</a:t>
            </a:r>
          </a:p>
          <a:p>
            <a:pPr marL="0" indent="0">
              <a:buNone/>
            </a:pPr>
            <a:endParaRPr lang="it-IT" dirty="0"/>
          </a:p>
          <a:p>
            <a:pPr marL="0" lvl="0" indent="0">
              <a:buNone/>
            </a:pPr>
            <a:r>
              <a:rPr lang="it-IT" dirty="0">
                <a:solidFill>
                  <a:srgbClr val="C00000"/>
                </a:solidFill>
              </a:rPr>
              <a:t>A_ </a:t>
            </a:r>
            <a:r>
              <a:rPr lang="it-IT" dirty="0">
                <a:solidFill>
                  <a:schemeClr val="tx1">
                    <a:lumMod val="75000"/>
                    <a:lumOff val="25000"/>
                  </a:schemeClr>
                </a:solidFill>
              </a:rPr>
              <a:t>di obbligazioni positive o negative;</a:t>
            </a:r>
          </a:p>
          <a:p>
            <a:pPr marL="0" lvl="0" indent="0">
              <a:buNone/>
            </a:pPr>
            <a:r>
              <a:rPr lang="it-IT" dirty="0">
                <a:solidFill>
                  <a:srgbClr val="C00000"/>
                </a:solidFill>
              </a:rPr>
              <a:t>B_ </a:t>
            </a:r>
            <a:r>
              <a:rPr lang="it-IT" dirty="0">
                <a:solidFill>
                  <a:schemeClr val="tx1">
                    <a:lumMod val="75000"/>
                    <a:lumOff val="25000"/>
                  </a:schemeClr>
                </a:solidFill>
              </a:rPr>
              <a:t>di dare;</a:t>
            </a:r>
          </a:p>
          <a:p>
            <a:pPr marL="0" lvl="0" indent="0">
              <a:buNone/>
            </a:pPr>
            <a:r>
              <a:rPr lang="it-IT" dirty="0">
                <a:solidFill>
                  <a:srgbClr val="C00000"/>
                </a:solidFill>
              </a:rPr>
              <a:t>C_ </a:t>
            </a:r>
            <a:r>
              <a:rPr lang="it-IT" dirty="0">
                <a:solidFill>
                  <a:schemeClr val="tx1">
                    <a:lumMod val="75000"/>
                    <a:lumOff val="25000"/>
                  </a:schemeClr>
                </a:solidFill>
              </a:rPr>
              <a:t>di non </a:t>
            </a:r>
            <a:r>
              <a:rPr lang="it-IT" dirty="0" err="1">
                <a:solidFill>
                  <a:schemeClr val="tx1">
                    <a:lumMod val="75000"/>
                    <a:lumOff val="25000"/>
                  </a:schemeClr>
                </a:solidFill>
              </a:rPr>
              <a:t>facere</a:t>
            </a:r>
            <a:r>
              <a:rPr lang="it-IT" dirty="0">
                <a:solidFill>
                  <a:schemeClr val="tx1">
                    <a:lumMod val="75000"/>
                    <a:lumOff val="25000"/>
                  </a:schemeClr>
                </a:solidFill>
              </a:rPr>
              <a:t>; </a:t>
            </a:r>
          </a:p>
          <a:p>
            <a:pPr marL="0" lvl="0" indent="0">
              <a:buNone/>
            </a:pPr>
            <a:endParaRPr lang="it-IT" dirty="0">
              <a:solidFill>
                <a:schemeClr val="tx1">
                  <a:lumMod val="75000"/>
                  <a:lumOff val="25000"/>
                </a:schemeClr>
              </a:solidFill>
            </a:endParaRPr>
          </a:p>
          <a:p>
            <a:pPr marL="0" indent="0">
              <a:buNone/>
            </a:pPr>
            <a:r>
              <a:rPr lang="it-IT" dirty="0">
                <a:solidFill>
                  <a:schemeClr val="tx1">
                    <a:lumMod val="75000"/>
                    <a:lumOff val="25000"/>
                  </a:schemeClr>
                </a:solidFill>
              </a:rPr>
              <a:t>e diverso soprattutto a seconda che si faccia riferimento </a:t>
            </a:r>
          </a:p>
          <a:p>
            <a:pPr marL="0" lvl="0" indent="0">
              <a:buNone/>
            </a:pPr>
            <a:r>
              <a:rPr lang="it-IT" dirty="0">
                <a:solidFill>
                  <a:srgbClr val="C00000"/>
                </a:solidFill>
              </a:rPr>
              <a:t>D_ </a:t>
            </a:r>
            <a:r>
              <a:rPr lang="it-IT" dirty="0">
                <a:solidFill>
                  <a:schemeClr val="tx1">
                    <a:lumMod val="75000"/>
                    <a:lumOff val="25000"/>
                  </a:schemeClr>
                </a:solidFill>
              </a:rPr>
              <a:t>all’inadempimento totale, cioè mancato adempimento, comportamento integralmente negativo (dovevo fare una cosa ma non ho fatto assolutamente nulla), </a:t>
            </a:r>
          </a:p>
          <a:p>
            <a:pPr marL="0" lvl="0" indent="0">
              <a:buNone/>
            </a:pPr>
            <a:r>
              <a:rPr lang="it-IT" dirty="0">
                <a:solidFill>
                  <a:srgbClr val="C00000"/>
                </a:solidFill>
              </a:rPr>
              <a:t>E_ </a:t>
            </a:r>
            <a:r>
              <a:rPr lang="it-IT" dirty="0">
                <a:solidFill>
                  <a:schemeClr val="tx1">
                    <a:lumMod val="75000"/>
                    <a:lumOff val="25000"/>
                  </a:schemeClr>
                </a:solidFill>
              </a:rPr>
              <a:t>o all’inesatto adempimento che è la regola soprattutto nel </a:t>
            </a:r>
            <a:r>
              <a:rPr lang="it-IT" dirty="0" err="1">
                <a:solidFill>
                  <a:schemeClr val="tx1">
                    <a:lumMod val="75000"/>
                    <a:lumOff val="25000"/>
                  </a:schemeClr>
                </a:solidFill>
              </a:rPr>
              <a:t>facere</a:t>
            </a:r>
            <a:r>
              <a:rPr lang="it-IT" dirty="0">
                <a:solidFill>
                  <a:schemeClr val="tx1">
                    <a:lumMod val="75000"/>
                    <a:lumOff val="25000"/>
                  </a:schemeClr>
                </a:solidFill>
              </a:rPr>
              <a:t> e </a:t>
            </a:r>
            <a:r>
              <a:rPr lang="it-IT" b="1" u="sng" dirty="0">
                <a:solidFill>
                  <a:schemeClr val="tx1">
                    <a:lumMod val="75000"/>
                    <a:lumOff val="25000"/>
                  </a:schemeClr>
                </a:solidFill>
              </a:rPr>
              <a:t>soprattutto nel </a:t>
            </a:r>
            <a:r>
              <a:rPr lang="it-IT" b="1" u="sng" dirty="0" err="1">
                <a:solidFill>
                  <a:schemeClr val="tx1">
                    <a:lumMod val="75000"/>
                    <a:lumOff val="25000"/>
                  </a:schemeClr>
                </a:solidFill>
              </a:rPr>
              <a:t>facere</a:t>
            </a:r>
            <a:r>
              <a:rPr lang="it-IT" b="1" u="sng" dirty="0">
                <a:solidFill>
                  <a:schemeClr val="tx1">
                    <a:lumMod val="75000"/>
                    <a:lumOff val="25000"/>
                  </a:schemeClr>
                </a:solidFill>
              </a:rPr>
              <a:t> professionale, ossia la non conformità dell’avvenuto adempimento alle regole e ai canoni della buona fede e della diligenza oltre che alle norme puntuali previste dalla legge e dalla singola fonte dell’obbligazione</a:t>
            </a:r>
            <a:r>
              <a:rPr lang="it-IT" dirty="0">
                <a:solidFill>
                  <a:schemeClr val="tx1">
                    <a:lumMod val="75000"/>
                    <a:lumOff val="25000"/>
                  </a:schemeClr>
                </a:solidFill>
              </a:rPr>
              <a:t>.  </a:t>
            </a:r>
          </a:p>
          <a:p>
            <a:pPr marL="0" lvl="0" indent="0">
              <a:buNone/>
            </a:pPr>
            <a:r>
              <a:rPr lang="it-IT" dirty="0" err="1">
                <a:solidFill>
                  <a:srgbClr val="C00000"/>
                </a:solidFill>
              </a:rPr>
              <a:t>F</a:t>
            </a:r>
            <a:r>
              <a:rPr lang="it-IT" dirty="0">
                <a:solidFill>
                  <a:srgbClr val="C00000"/>
                </a:solidFill>
              </a:rPr>
              <a:t>_ </a:t>
            </a:r>
            <a:r>
              <a:rPr lang="it-IT" dirty="0">
                <a:solidFill>
                  <a:schemeClr val="tx1">
                    <a:lumMod val="75000"/>
                    <a:lumOff val="25000"/>
                  </a:schemeClr>
                </a:solidFill>
              </a:rPr>
              <a:t>L’ inesattezza  che è un concetto a sua volta poliedrico perché comprende l’inesattezza quantitativa ( ho fatto meno), inesattezza qualitativa (ho fatto male), l’inesattezza cronologica (ho fatto tardi), inesattezza territoriale (ho eseguito in un luogo diverso), inesattezza soggettiva (ha eseguito una persona diversa o eseguita a vantaggio di un soggetto diverso dal creditore o dal legittimato a ricevere la prestazione).</a:t>
            </a:r>
          </a:p>
          <a:p>
            <a:endParaRPr lang="it-IT" dirty="0"/>
          </a:p>
        </p:txBody>
      </p:sp>
    </p:spTree>
    <p:extLst>
      <p:ext uri="{BB962C8B-B14F-4D97-AF65-F5344CB8AC3E}">
        <p14:creationId xmlns:p14="http://schemas.microsoft.com/office/powerpoint/2010/main" val="553549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EDD860D-5758-F34C-9D3D-E7C4BF982F38}"/>
              </a:ext>
            </a:extLst>
          </p:cNvPr>
          <p:cNvSpPr/>
          <p:nvPr/>
        </p:nvSpPr>
        <p:spPr>
          <a:xfrm>
            <a:off x="0" y="0"/>
            <a:ext cx="12192000" cy="6088566"/>
          </a:xfrm>
          <a:prstGeom prst="rect">
            <a:avLst/>
          </a:prstGeom>
          <a:gradFill>
            <a:gsLst>
              <a:gs pos="37000">
                <a:schemeClr val="bg1"/>
              </a:gs>
              <a:gs pos="100000">
                <a:schemeClr val="bg2">
                  <a:shade val="80000"/>
                </a:schemeClr>
              </a:gs>
            </a:gsLst>
            <a:path path="circle">
              <a:fillToRect l="50000" t="50000" r="50000" b="50000"/>
            </a:path>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 name="Segnaposto contenuto 2">
            <a:extLst>
              <a:ext uri="{FF2B5EF4-FFF2-40B4-BE49-F238E27FC236}">
                <a16:creationId xmlns:a16="http://schemas.microsoft.com/office/drawing/2014/main" id="{C0BBF72C-E53A-C048-B2DA-7452F97550CB}"/>
              </a:ext>
            </a:extLst>
          </p:cNvPr>
          <p:cNvSpPr>
            <a:spLocks noGrp="1"/>
          </p:cNvSpPr>
          <p:nvPr>
            <p:ph idx="1"/>
          </p:nvPr>
        </p:nvSpPr>
        <p:spPr>
          <a:xfrm>
            <a:off x="289932" y="267630"/>
            <a:ext cx="11363091" cy="5198716"/>
          </a:xfrm>
        </p:spPr>
        <p:txBody>
          <a:bodyPr>
            <a:normAutofit/>
          </a:bodyPr>
          <a:lstStyle/>
          <a:p>
            <a:pPr marL="0" indent="0" algn="just">
              <a:buNone/>
            </a:pPr>
            <a:r>
              <a:rPr lang="it-IT" sz="1800" dirty="0">
                <a:solidFill>
                  <a:schemeClr val="tx1">
                    <a:lumMod val="75000"/>
                    <a:lumOff val="25000"/>
                  </a:schemeClr>
                </a:solidFill>
              </a:rPr>
              <a:t>Queste premesse sono utili per analizzare i concetti di buona fede e diligenza che assumono un ruolo fondamentale nell’ambito della responsabilità del professionista. </a:t>
            </a:r>
          </a:p>
          <a:p>
            <a:pPr marL="0" indent="0" algn="just">
              <a:buNone/>
            </a:pPr>
            <a:r>
              <a:rPr lang="it-IT" sz="1800" dirty="0">
                <a:solidFill>
                  <a:schemeClr val="tx1">
                    <a:lumMod val="75000"/>
                    <a:lumOff val="25000"/>
                  </a:schemeClr>
                </a:solidFill>
              </a:rPr>
              <a:t>L’individuazione delle obbligazioni, quindi l’inadempimento delle medesime, dipende </a:t>
            </a:r>
            <a:r>
              <a:rPr lang="it-IT" sz="1800" u="sng" dirty="0">
                <a:solidFill>
                  <a:schemeClr val="tx1">
                    <a:lumMod val="75000"/>
                    <a:lumOff val="25000"/>
                  </a:schemeClr>
                </a:solidFill>
              </a:rPr>
              <a:t>dalla applicazione al caso concreto di due regole a struttura aperta, e quindi inevitabilmente generiche, indeterminabili a priori ma solo a posteriori attraverso l’analisi del cas</a:t>
            </a:r>
            <a:r>
              <a:rPr lang="it-IT" sz="1800" dirty="0">
                <a:solidFill>
                  <a:schemeClr val="tx1">
                    <a:lumMod val="75000"/>
                    <a:lumOff val="25000"/>
                  </a:schemeClr>
                </a:solidFill>
              </a:rPr>
              <a:t>o: </a:t>
            </a:r>
            <a:r>
              <a:rPr lang="it-IT" sz="1800" b="1" i="1" u="sng" dirty="0">
                <a:solidFill>
                  <a:schemeClr val="tx1">
                    <a:lumMod val="75000"/>
                    <a:lumOff val="25000"/>
                  </a:schemeClr>
                </a:solidFill>
              </a:rPr>
              <a:t>buona fede e diligenza.</a:t>
            </a:r>
            <a:endParaRPr lang="it-IT" sz="1800" dirty="0">
              <a:solidFill>
                <a:schemeClr val="tx1">
                  <a:lumMod val="75000"/>
                  <a:lumOff val="25000"/>
                </a:schemeClr>
              </a:solidFill>
            </a:endParaRPr>
          </a:p>
          <a:p>
            <a:pPr marL="0" indent="0" algn="just">
              <a:buNone/>
            </a:pPr>
            <a:endParaRPr lang="it-IT" sz="1800" dirty="0">
              <a:solidFill>
                <a:schemeClr val="tx1">
                  <a:lumMod val="75000"/>
                  <a:lumOff val="25000"/>
                </a:schemeClr>
              </a:solidFill>
            </a:endParaRPr>
          </a:p>
          <a:p>
            <a:pPr marL="0" indent="0" algn="just">
              <a:buNone/>
            </a:pPr>
            <a:r>
              <a:rPr lang="it-IT" sz="1800" u="sng" dirty="0">
                <a:solidFill>
                  <a:schemeClr val="tx1">
                    <a:lumMod val="75000"/>
                    <a:lumOff val="25000"/>
                  </a:schemeClr>
                </a:solidFill>
              </a:rPr>
              <a:t>Nessuna norma definisce la diligenza né quali siano gli obblighi precisi derivanti da essa;   lo stesso vale per la buona fede.</a:t>
            </a:r>
            <a:endParaRPr lang="it-IT" sz="1800" dirty="0">
              <a:solidFill>
                <a:schemeClr val="tx1">
                  <a:lumMod val="75000"/>
                  <a:lumOff val="25000"/>
                </a:schemeClr>
              </a:solidFill>
            </a:endParaRPr>
          </a:p>
          <a:p>
            <a:pPr marL="0" indent="0" algn="just">
              <a:buNone/>
            </a:pPr>
            <a:endParaRPr lang="it-IT" sz="1800" dirty="0">
              <a:solidFill>
                <a:schemeClr val="tx1">
                  <a:lumMod val="75000"/>
                  <a:lumOff val="25000"/>
                </a:schemeClr>
              </a:solidFill>
            </a:endParaRPr>
          </a:p>
          <a:p>
            <a:pPr marL="0" indent="0" algn="ctr">
              <a:buNone/>
            </a:pPr>
            <a:r>
              <a:rPr lang="it-IT" sz="1800" dirty="0">
                <a:solidFill>
                  <a:schemeClr val="tx1">
                    <a:lumMod val="75000"/>
                    <a:lumOff val="25000"/>
                  </a:schemeClr>
                </a:solidFill>
              </a:rPr>
              <a:t>Possiamo tuttavia osservare che la diligenza ha due funzioni precipue.</a:t>
            </a:r>
          </a:p>
          <a:p>
            <a:endParaRPr lang="it-IT" dirty="0"/>
          </a:p>
        </p:txBody>
      </p:sp>
      <p:pic>
        <p:nvPicPr>
          <p:cNvPr id="5" name="Immagine 4">
            <a:extLst>
              <a:ext uri="{FF2B5EF4-FFF2-40B4-BE49-F238E27FC236}">
                <a16:creationId xmlns:a16="http://schemas.microsoft.com/office/drawing/2014/main" id="{CB90C32D-03AB-0440-9E47-4273E005C474}"/>
              </a:ext>
            </a:extLst>
          </p:cNvPr>
          <p:cNvPicPr>
            <a:picLocks noChangeAspect="1"/>
          </p:cNvPicPr>
          <p:nvPr/>
        </p:nvPicPr>
        <p:blipFill>
          <a:blip r:embed="rId2"/>
          <a:stretch>
            <a:fillRect/>
          </a:stretch>
        </p:blipFill>
        <p:spPr>
          <a:xfrm>
            <a:off x="5059866" y="3936381"/>
            <a:ext cx="2072268" cy="2072268"/>
          </a:xfrm>
          <a:prstGeom prst="rect">
            <a:avLst/>
          </a:prstGeom>
          <a:effectLst>
            <a:softEdge rad="203200"/>
          </a:effectLst>
        </p:spPr>
      </p:pic>
    </p:spTree>
    <p:extLst>
      <p:ext uri="{BB962C8B-B14F-4D97-AF65-F5344CB8AC3E}">
        <p14:creationId xmlns:p14="http://schemas.microsoft.com/office/powerpoint/2010/main" val="3827468802"/>
      </p:ext>
    </p:extLst>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Raccolta</Template>
  <TotalTime>223</TotalTime>
  <Words>2856</Words>
  <Application>Microsoft Macintosh PowerPoint</Application>
  <PresentationFormat>Widescreen</PresentationFormat>
  <Paragraphs>155</Paragraphs>
  <Slides>21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21</vt:i4>
      </vt:variant>
    </vt:vector>
  </HeadingPairs>
  <TitlesOfParts>
    <vt:vector size="24" baseType="lpstr">
      <vt:lpstr>Arial</vt:lpstr>
      <vt:lpstr>Gill Sans MT</vt:lpstr>
      <vt:lpstr>Raccolta</vt:lpstr>
      <vt:lpstr>IL CONTRATTO D’OPERA NEL CONDOMINIO </vt:lpstr>
      <vt:lpstr>DISCIPLINA</vt:lpstr>
      <vt:lpstr>Presentazione standard di PowerPoint</vt:lpstr>
      <vt:lpstr>Presentazione standard di PowerPoint</vt:lpstr>
      <vt:lpstr>Presentazione standard di PowerPoint</vt:lpstr>
      <vt:lpstr>CONTENUTO DEL CONTRATTO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La scelta del professionista </vt:lpstr>
      <vt:lpstr>  MODELLO CONTRATTUALE </vt:lpstr>
      <vt:lpstr> Si conviene e si stipula quanto segue:</vt:lpstr>
      <vt:lpstr>Presentazione standard di PowerPoint</vt:lpstr>
      <vt:lpstr>Presentazione standard di PowerPoint</vt:lpstr>
      <vt:lpstr>Presentazione standard di PowerPoint</vt:lpstr>
      <vt:lpstr>Presentazione standard di PowerPoint</vt:lpstr>
      <vt:lpstr>Alla prossima!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Giulia Mulonia</dc:creator>
  <cp:lastModifiedBy>Microsoft Office User</cp:lastModifiedBy>
  <cp:revision>18</cp:revision>
  <dcterms:created xsi:type="dcterms:W3CDTF">2018-09-02T17:20:14Z</dcterms:created>
  <dcterms:modified xsi:type="dcterms:W3CDTF">2018-09-05T07:32:27Z</dcterms:modified>
</cp:coreProperties>
</file>