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7" r:id="rId12"/>
    <p:sldId id="278" r:id="rId13"/>
    <p:sldId id="279" r:id="rId14"/>
    <p:sldId id="280" r:id="rId15"/>
    <p:sldId id="268" r:id="rId16"/>
    <p:sldId id="281" r:id="rId17"/>
    <p:sldId id="269" r:id="rId18"/>
    <p:sldId id="266" r:id="rId19"/>
    <p:sldId id="267" r:id="rId20"/>
    <p:sldId id="271" r:id="rId21"/>
    <p:sldId id="274" r:id="rId22"/>
    <p:sldId id="272" r:id="rId23"/>
    <p:sldId id="273" r:id="rId24"/>
    <p:sldId id="282" r:id="rId25"/>
    <p:sldId id="275" r:id="rId26"/>
    <p:sldId id="276" r:id="rId2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00019FB-9F15-4106-A420-61C11860FD9B}" type="datetimeFigureOut">
              <a:rPr lang="it-IT" smtClean="0"/>
              <a:t>31/01/2020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AAB00A-79DC-493C-9D70-56BAA578FB9B}" type="slidenum">
              <a:rPr lang="it-IT" smtClean="0"/>
              <a:t>‹N›</a:t>
            </a:fld>
            <a:endParaRPr lang="it-IT"/>
          </a:p>
        </p:txBody>
      </p:sp>
    </p:spTree>
    <p:extLst>
      <p:ext uri="{BB962C8B-B14F-4D97-AF65-F5344CB8AC3E}">
        <p14:creationId xmlns:p14="http://schemas.microsoft.com/office/powerpoint/2010/main" val="3443606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00019FB-9F15-4106-A420-61C11860FD9B}" type="datetimeFigureOut">
              <a:rPr lang="it-IT" smtClean="0"/>
              <a:t>31/01/2020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AAB00A-79DC-493C-9D70-56BAA578FB9B}" type="slidenum">
              <a:rPr lang="it-IT" smtClean="0"/>
              <a:t>‹N›</a:t>
            </a:fld>
            <a:endParaRPr lang="it-IT"/>
          </a:p>
        </p:txBody>
      </p:sp>
    </p:spTree>
    <p:extLst>
      <p:ext uri="{BB962C8B-B14F-4D97-AF65-F5344CB8AC3E}">
        <p14:creationId xmlns:p14="http://schemas.microsoft.com/office/powerpoint/2010/main" val="197984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00019FB-9F15-4106-A420-61C11860FD9B}" type="datetimeFigureOut">
              <a:rPr lang="it-IT" smtClean="0"/>
              <a:t>31/01/2020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AAB00A-79DC-493C-9D70-56BAA578FB9B}" type="slidenum">
              <a:rPr lang="it-IT" smtClean="0"/>
              <a:t>‹N›</a:t>
            </a:fld>
            <a:endParaRPr lang="it-IT"/>
          </a:p>
        </p:txBody>
      </p:sp>
    </p:spTree>
    <p:extLst>
      <p:ext uri="{BB962C8B-B14F-4D97-AF65-F5344CB8AC3E}">
        <p14:creationId xmlns:p14="http://schemas.microsoft.com/office/powerpoint/2010/main" val="3238927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00019FB-9F15-4106-A420-61C11860FD9B}" type="datetimeFigureOut">
              <a:rPr lang="it-IT" smtClean="0"/>
              <a:t>31/01/2020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AAB00A-79DC-493C-9D70-56BAA578FB9B}" type="slidenum">
              <a:rPr lang="it-IT" smtClean="0"/>
              <a:t>‹N›</a:t>
            </a:fld>
            <a:endParaRPr lang="it-IT"/>
          </a:p>
        </p:txBody>
      </p:sp>
    </p:spTree>
    <p:extLst>
      <p:ext uri="{BB962C8B-B14F-4D97-AF65-F5344CB8AC3E}">
        <p14:creationId xmlns:p14="http://schemas.microsoft.com/office/powerpoint/2010/main" val="2397681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300019FB-9F15-4106-A420-61C11860FD9B}" type="datetimeFigureOut">
              <a:rPr lang="it-IT" smtClean="0"/>
              <a:t>31/01/2020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AAB00A-79DC-493C-9D70-56BAA578FB9B}" type="slidenum">
              <a:rPr lang="it-IT" smtClean="0"/>
              <a:t>‹N›</a:t>
            </a:fld>
            <a:endParaRPr lang="it-IT"/>
          </a:p>
        </p:txBody>
      </p:sp>
    </p:spTree>
    <p:extLst>
      <p:ext uri="{BB962C8B-B14F-4D97-AF65-F5344CB8AC3E}">
        <p14:creationId xmlns:p14="http://schemas.microsoft.com/office/powerpoint/2010/main" val="3180272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00019FB-9F15-4106-A420-61C11860FD9B}" type="datetimeFigureOut">
              <a:rPr lang="it-IT" smtClean="0"/>
              <a:t>31/01/2020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FAAB00A-79DC-493C-9D70-56BAA578FB9B}" type="slidenum">
              <a:rPr lang="it-IT" smtClean="0"/>
              <a:t>‹N›</a:t>
            </a:fld>
            <a:endParaRPr lang="it-IT"/>
          </a:p>
        </p:txBody>
      </p:sp>
    </p:spTree>
    <p:extLst>
      <p:ext uri="{BB962C8B-B14F-4D97-AF65-F5344CB8AC3E}">
        <p14:creationId xmlns:p14="http://schemas.microsoft.com/office/powerpoint/2010/main" val="4163678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00019FB-9F15-4106-A420-61C11860FD9B}" type="datetimeFigureOut">
              <a:rPr lang="it-IT" smtClean="0"/>
              <a:t>31/01/2020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FAAB00A-79DC-493C-9D70-56BAA578FB9B}" type="slidenum">
              <a:rPr lang="it-IT" smtClean="0"/>
              <a:t>‹N›</a:t>
            </a:fld>
            <a:endParaRPr lang="it-IT"/>
          </a:p>
        </p:txBody>
      </p:sp>
    </p:spTree>
    <p:extLst>
      <p:ext uri="{BB962C8B-B14F-4D97-AF65-F5344CB8AC3E}">
        <p14:creationId xmlns:p14="http://schemas.microsoft.com/office/powerpoint/2010/main" val="398573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00019FB-9F15-4106-A420-61C11860FD9B}" type="datetimeFigureOut">
              <a:rPr lang="it-IT" smtClean="0"/>
              <a:t>31/01/2020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FAAB00A-79DC-493C-9D70-56BAA578FB9B}" type="slidenum">
              <a:rPr lang="it-IT" smtClean="0"/>
              <a:t>‹N›</a:t>
            </a:fld>
            <a:endParaRPr lang="it-IT"/>
          </a:p>
        </p:txBody>
      </p:sp>
    </p:spTree>
    <p:extLst>
      <p:ext uri="{BB962C8B-B14F-4D97-AF65-F5344CB8AC3E}">
        <p14:creationId xmlns:p14="http://schemas.microsoft.com/office/powerpoint/2010/main" val="834117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00019FB-9F15-4106-A420-61C11860FD9B}" type="datetimeFigureOut">
              <a:rPr lang="it-IT" smtClean="0"/>
              <a:t>31/01/2020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FAAB00A-79DC-493C-9D70-56BAA578FB9B}" type="slidenum">
              <a:rPr lang="it-IT" smtClean="0"/>
              <a:t>‹N›</a:t>
            </a:fld>
            <a:endParaRPr lang="it-IT"/>
          </a:p>
        </p:txBody>
      </p:sp>
    </p:spTree>
    <p:extLst>
      <p:ext uri="{BB962C8B-B14F-4D97-AF65-F5344CB8AC3E}">
        <p14:creationId xmlns:p14="http://schemas.microsoft.com/office/powerpoint/2010/main" val="1507168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300019FB-9F15-4106-A420-61C11860FD9B}" type="datetimeFigureOut">
              <a:rPr lang="it-IT" smtClean="0"/>
              <a:t>31/01/2020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FAAB00A-79DC-493C-9D70-56BAA578FB9B}" type="slidenum">
              <a:rPr lang="it-IT" smtClean="0"/>
              <a:t>‹N›</a:t>
            </a:fld>
            <a:endParaRPr lang="it-IT"/>
          </a:p>
        </p:txBody>
      </p:sp>
    </p:spTree>
    <p:extLst>
      <p:ext uri="{BB962C8B-B14F-4D97-AF65-F5344CB8AC3E}">
        <p14:creationId xmlns:p14="http://schemas.microsoft.com/office/powerpoint/2010/main" val="1701305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300019FB-9F15-4106-A420-61C11860FD9B}" type="datetimeFigureOut">
              <a:rPr lang="it-IT" smtClean="0"/>
              <a:t>31/01/2020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FAAB00A-79DC-493C-9D70-56BAA578FB9B}" type="slidenum">
              <a:rPr lang="it-IT" smtClean="0"/>
              <a:t>‹N›</a:t>
            </a:fld>
            <a:endParaRPr lang="it-IT"/>
          </a:p>
        </p:txBody>
      </p:sp>
    </p:spTree>
    <p:extLst>
      <p:ext uri="{BB962C8B-B14F-4D97-AF65-F5344CB8AC3E}">
        <p14:creationId xmlns:p14="http://schemas.microsoft.com/office/powerpoint/2010/main" val="3824170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0019FB-9F15-4106-A420-61C11860FD9B}" type="datetimeFigureOut">
              <a:rPr lang="it-IT" smtClean="0"/>
              <a:t>31/01/2020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AB00A-79DC-493C-9D70-56BAA578FB9B}" type="slidenum">
              <a:rPr lang="it-IT" smtClean="0"/>
              <a:t>‹N›</a:t>
            </a:fld>
            <a:endParaRPr lang="it-IT"/>
          </a:p>
        </p:txBody>
      </p:sp>
    </p:spTree>
    <p:extLst>
      <p:ext uri="{BB962C8B-B14F-4D97-AF65-F5344CB8AC3E}">
        <p14:creationId xmlns:p14="http://schemas.microsoft.com/office/powerpoint/2010/main" val="1906470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mtClean="0">
                <a:solidFill>
                  <a:schemeClr val="tx2">
                    <a:lumMod val="50000"/>
                  </a:schemeClr>
                </a:solidFill>
                <a:latin typeface="Berlin Sans FB Demi" panose="020E0802020502020306" pitchFamily="34" charset="0"/>
              </a:rPr>
              <a:t>DISSENSO ALLE LITI</a:t>
            </a:r>
            <a:endParaRPr lang="it-IT" dirty="0">
              <a:solidFill>
                <a:schemeClr val="tx2">
                  <a:lumMod val="50000"/>
                </a:schemeClr>
              </a:solidFill>
              <a:latin typeface="Berlin Sans FB Demi" panose="020E0802020502020306" pitchFamily="34" charset="0"/>
            </a:endParaRPr>
          </a:p>
        </p:txBody>
      </p:sp>
      <p:sp>
        <p:nvSpPr>
          <p:cNvPr id="3" name="Sottotitolo 2"/>
          <p:cNvSpPr>
            <a:spLocks noGrp="1"/>
          </p:cNvSpPr>
          <p:nvPr>
            <p:ph type="subTitle" idx="1"/>
          </p:nvPr>
        </p:nvSpPr>
        <p:spPr/>
        <p:txBody>
          <a:bodyPr>
            <a:normAutofit/>
          </a:bodyPr>
          <a:lstStyle/>
          <a:p>
            <a:endParaRPr lang="it-IT" sz="1200" dirty="0" smtClean="0"/>
          </a:p>
          <a:p>
            <a:endParaRPr lang="it-IT" sz="1200" dirty="0"/>
          </a:p>
          <a:p>
            <a:r>
              <a:rPr lang="it-IT" sz="2000" dirty="0" smtClean="0">
                <a:latin typeface="Arial Rounded MT Bold" panose="020F0704030504030204" pitchFamily="34" charset="0"/>
              </a:rPr>
              <a:t>AVV. PATRIZIA ZACCONE</a:t>
            </a:r>
            <a:endParaRPr lang="it-IT" sz="2000" dirty="0">
              <a:latin typeface="Arial Rounded MT Bold" panose="020F0704030504030204" pitchFamily="34" charset="0"/>
            </a:endParaRPr>
          </a:p>
        </p:txBody>
      </p:sp>
    </p:spTree>
    <p:extLst>
      <p:ext uri="{BB962C8B-B14F-4D97-AF65-F5344CB8AC3E}">
        <p14:creationId xmlns:p14="http://schemas.microsoft.com/office/powerpoint/2010/main" val="259269806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470898"/>
          </a:xfrm>
        </p:spPr>
        <p:txBody>
          <a:bodyPr>
            <a:normAutofit fontScale="90000"/>
          </a:bodyPr>
          <a:lstStyle/>
          <a:p>
            <a:endParaRPr lang="it-IT" dirty="0"/>
          </a:p>
        </p:txBody>
      </p:sp>
      <p:sp>
        <p:nvSpPr>
          <p:cNvPr id="3" name="Segnaposto contenuto 2"/>
          <p:cNvSpPr>
            <a:spLocks noGrp="1"/>
          </p:cNvSpPr>
          <p:nvPr>
            <p:ph idx="1"/>
          </p:nvPr>
        </p:nvSpPr>
        <p:spPr>
          <a:xfrm>
            <a:off x="838200" y="1423851"/>
            <a:ext cx="10515600" cy="4753112"/>
          </a:xfrm>
        </p:spPr>
        <p:txBody>
          <a:bodyPr/>
          <a:lstStyle/>
          <a:p>
            <a:pPr marL="0" indent="0" algn="just">
              <a:buNone/>
            </a:pPr>
            <a:r>
              <a:rPr lang="it-IT" dirty="0">
                <a:latin typeface="Arial Rounded MT Bold" panose="020F0704030504030204" pitchFamily="34" charset="0"/>
              </a:rPr>
              <a:t>IN CASO DI VITTORIA DEL CONDOMINIO</a:t>
            </a:r>
          </a:p>
          <a:p>
            <a:pPr marL="0" indent="0" algn="just">
              <a:buNone/>
            </a:pPr>
            <a:r>
              <a:rPr lang="it-IT" dirty="0">
                <a:latin typeface="Arial Rounded MT Bold" panose="020F0704030504030204" pitchFamily="34" charset="0"/>
              </a:rPr>
              <a:t>Il secondo comma dell’art. 1132 c.c. statuisce che nel caso in cui l’esito della lite è stato favorevole al condominio, il </a:t>
            </a:r>
            <a:r>
              <a:rPr lang="it-IT" dirty="0" smtClean="0">
                <a:latin typeface="Arial Rounded MT Bold" panose="020F0704030504030204" pitchFamily="34" charset="0"/>
              </a:rPr>
              <a:t>condomino </a:t>
            </a:r>
            <a:r>
              <a:rPr lang="it-IT" dirty="0">
                <a:latin typeface="Arial Rounded MT Bold" panose="020F0704030504030204" pitchFamily="34" charset="0"/>
              </a:rPr>
              <a:t>dissenziente “che ne abbia tratto vantaggio è tenuto a concorrere nelle spese del giudizio che non sia stato possibile ripetere dalla parte soccombente”.</a:t>
            </a:r>
          </a:p>
          <a:p>
            <a:pPr marL="0" indent="0" algn="just">
              <a:buNone/>
            </a:pPr>
            <a:endParaRPr lang="it-IT" dirty="0" smtClean="0">
              <a:latin typeface="Arial Rounded MT Bold" panose="020F0704030504030204" pitchFamily="34" charset="0"/>
            </a:endParaRPr>
          </a:p>
          <a:p>
            <a:pPr marL="0" indent="0" algn="just">
              <a:buNone/>
            </a:pPr>
            <a:r>
              <a:rPr lang="it-IT" dirty="0" smtClean="0">
                <a:latin typeface="Arial Rounded MT Bold" panose="020F0704030504030204" pitchFamily="34" charset="0"/>
              </a:rPr>
              <a:t>SPESE COMPENSATE</a:t>
            </a:r>
          </a:p>
          <a:p>
            <a:pPr marL="0" indent="0" algn="just">
              <a:buNone/>
            </a:pPr>
            <a:r>
              <a:rPr lang="it-IT" dirty="0" smtClean="0">
                <a:latin typeface="Arial Rounded MT Bold" panose="020F0704030504030204" pitchFamily="34" charset="0"/>
              </a:rPr>
              <a:t>Ciascuna parte processuale sarà tenuta a provvedere alle spese di giudizio</a:t>
            </a:r>
            <a:endParaRPr lang="it-IT" dirty="0">
              <a:latin typeface="Arial Rounded MT Bold" panose="020F0704030504030204" pitchFamily="34" charset="0"/>
            </a:endParaRPr>
          </a:p>
        </p:txBody>
      </p:sp>
    </p:spTree>
    <p:extLst>
      <p:ext uri="{BB962C8B-B14F-4D97-AF65-F5344CB8AC3E}">
        <p14:creationId xmlns:p14="http://schemas.microsoft.com/office/powerpoint/2010/main" val="11937394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862784"/>
          </a:xfrm>
        </p:spPr>
        <p:txBody>
          <a:bodyPr>
            <a:normAutofit/>
          </a:bodyPr>
          <a:lstStyle/>
          <a:p>
            <a:pPr algn="ctr"/>
            <a:r>
              <a:rPr lang="it-IT" sz="2800" dirty="0" smtClean="0">
                <a:latin typeface="Arial Rounded MT Bold" panose="020F0704030504030204" pitchFamily="34" charset="0"/>
              </a:rPr>
              <a:t>Spese giudiziali e processuali</a:t>
            </a:r>
            <a:endParaRPr lang="it-IT" sz="2800" dirty="0">
              <a:latin typeface="Arial Rounded MT Bold" panose="020F0704030504030204" pitchFamily="34" charset="0"/>
            </a:endParaRPr>
          </a:p>
        </p:txBody>
      </p:sp>
      <p:sp>
        <p:nvSpPr>
          <p:cNvPr id="3" name="Segnaposto contenuto 2"/>
          <p:cNvSpPr>
            <a:spLocks noGrp="1"/>
          </p:cNvSpPr>
          <p:nvPr>
            <p:ph idx="1"/>
          </p:nvPr>
        </p:nvSpPr>
        <p:spPr/>
        <p:txBody>
          <a:bodyPr/>
          <a:lstStyle/>
          <a:p>
            <a:pPr marL="0" indent="0" algn="just">
              <a:buNone/>
            </a:pPr>
            <a:r>
              <a:rPr lang="it-IT" dirty="0" smtClean="0">
                <a:latin typeface="Arial Rounded MT Bold" panose="020F0704030504030204" pitchFamily="34" charset="0"/>
              </a:rPr>
              <a:t>Art. 91 </a:t>
            </a:r>
            <a:r>
              <a:rPr lang="it-IT" dirty="0" err="1" smtClean="0">
                <a:latin typeface="Arial Rounded MT Bold" panose="020F0704030504030204" pitchFamily="34" charset="0"/>
              </a:rPr>
              <a:t>c.p.c.</a:t>
            </a:r>
            <a:r>
              <a:rPr lang="it-IT" dirty="0" smtClean="0">
                <a:latin typeface="Arial Rounded MT Bold" panose="020F0704030504030204" pitchFamily="34" charset="0"/>
              </a:rPr>
              <a:t>, comma 1</a:t>
            </a:r>
          </a:p>
          <a:p>
            <a:pPr marL="0" indent="0" algn="just">
              <a:buNone/>
            </a:pPr>
            <a:r>
              <a:rPr lang="it-IT" dirty="0" smtClean="0">
                <a:latin typeface="Arial Rounded MT Bold" panose="020F0704030504030204" pitchFamily="34" charset="0"/>
              </a:rPr>
              <a:t>«Il </a:t>
            </a:r>
            <a:r>
              <a:rPr lang="it-IT" dirty="0">
                <a:latin typeface="Arial Rounded MT Bold" panose="020F0704030504030204" pitchFamily="34" charset="0"/>
              </a:rPr>
              <a:t>giudice, con la sentenza che chiude il processo davanti a lui, condanna la parte soccombente al rimborso delle spese a favore dell'altra </a:t>
            </a:r>
            <a:r>
              <a:rPr lang="it-IT" dirty="0" smtClean="0">
                <a:latin typeface="Arial Rounded MT Bold" panose="020F0704030504030204" pitchFamily="34" charset="0"/>
              </a:rPr>
              <a:t>parte </a:t>
            </a:r>
            <a:r>
              <a:rPr lang="it-IT" dirty="0">
                <a:latin typeface="Arial Rounded MT Bold" panose="020F0704030504030204" pitchFamily="34" charset="0"/>
              </a:rPr>
              <a:t>e ne liquida l'ammontare insieme con gli onorari di difesa [</a:t>
            </a:r>
            <a:r>
              <a:rPr lang="it-IT" dirty="0" err="1">
                <a:latin typeface="Arial Rounded MT Bold" panose="020F0704030504030204" pitchFamily="34" charset="0"/>
              </a:rPr>
              <a:t>disp</a:t>
            </a:r>
            <a:r>
              <a:rPr lang="it-IT" dirty="0">
                <a:latin typeface="Arial Rounded MT Bold" panose="020F0704030504030204" pitchFamily="34" charset="0"/>
              </a:rPr>
              <a:t>. </a:t>
            </a:r>
            <a:r>
              <a:rPr lang="it-IT" dirty="0" err="1">
                <a:latin typeface="Arial Rounded MT Bold" panose="020F0704030504030204" pitchFamily="34" charset="0"/>
              </a:rPr>
              <a:t>att</a:t>
            </a:r>
            <a:r>
              <a:rPr lang="it-IT" dirty="0">
                <a:latin typeface="Arial Rounded MT Bold" panose="020F0704030504030204" pitchFamily="34" charset="0"/>
              </a:rPr>
              <a:t>. 75, 151 2, 152</a:t>
            </a:r>
            <a:r>
              <a:rPr lang="it-IT" dirty="0" smtClean="0">
                <a:latin typeface="Arial Rounded MT Bold" panose="020F0704030504030204" pitchFamily="34" charset="0"/>
              </a:rPr>
              <a:t>].»</a:t>
            </a:r>
          </a:p>
          <a:p>
            <a:pPr marL="0" indent="0" algn="just">
              <a:buNone/>
            </a:pPr>
            <a:r>
              <a:rPr lang="it-IT" dirty="0">
                <a:latin typeface="Arial Rounded MT Bold" panose="020F0704030504030204" pitchFamily="34" charset="0"/>
              </a:rPr>
              <a:t>Con la locuzione “spese” il codice di procedura civile opera un generico ed indistinto riferimento a tutti gli esborsi che, considerati nel loro insieme, rappresentano il costo del processo.</a:t>
            </a:r>
          </a:p>
          <a:p>
            <a:pPr marL="0" indent="0" algn="just">
              <a:buNone/>
            </a:pPr>
            <a:endParaRPr lang="it-IT" dirty="0">
              <a:latin typeface="Arial Rounded MT Bold" panose="020F0704030504030204" pitchFamily="34" charset="0"/>
            </a:endParaRPr>
          </a:p>
        </p:txBody>
      </p:sp>
    </p:spTree>
    <p:extLst>
      <p:ext uri="{BB962C8B-B14F-4D97-AF65-F5344CB8AC3E}">
        <p14:creationId xmlns:p14="http://schemas.microsoft.com/office/powerpoint/2010/main" val="3219189648"/>
      </p:ext>
    </p:extLst>
  </p:cSld>
  <p:clrMapOvr>
    <a:masterClrMapping/>
  </p:clrMapOvr>
  <mc:AlternateContent xmlns:mc="http://schemas.openxmlformats.org/markup-compatibility/2006" xmlns:p14="http://schemas.microsoft.com/office/powerpoint/2010/main">
    <mc:Choice Requires="p14">
      <p:transition spd="slow" p14:dur="3000">
        <p:cover/>
      </p:transition>
    </mc:Choice>
    <mc:Fallback xmlns="">
      <p:transition spd="slow">
        <p:cov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366395"/>
          </a:xfrm>
        </p:spPr>
        <p:txBody>
          <a:bodyPr>
            <a:normAutofit fontScale="90000"/>
          </a:bodyPr>
          <a:lstStyle/>
          <a:p>
            <a:endParaRPr lang="it-IT" dirty="0"/>
          </a:p>
        </p:txBody>
      </p:sp>
      <p:sp>
        <p:nvSpPr>
          <p:cNvPr id="3" name="Segnaposto contenuto 2"/>
          <p:cNvSpPr>
            <a:spLocks noGrp="1"/>
          </p:cNvSpPr>
          <p:nvPr>
            <p:ph idx="1"/>
          </p:nvPr>
        </p:nvSpPr>
        <p:spPr>
          <a:xfrm>
            <a:off x="838200" y="1175657"/>
            <a:ext cx="10515600" cy="5001306"/>
          </a:xfrm>
        </p:spPr>
        <p:txBody>
          <a:bodyPr>
            <a:normAutofit lnSpcReduction="10000"/>
          </a:bodyPr>
          <a:lstStyle/>
          <a:p>
            <a:pPr marL="0" indent="0" algn="just">
              <a:buNone/>
            </a:pPr>
            <a:r>
              <a:rPr lang="it-IT" dirty="0" smtClean="0">
                <a:latin typeface="Arial Rounded MT Bold" panose="020F0704030504030204" pitchFamily="34" charset="0"/>
              </a:rPr>
              <a:t>In linea generale, i costi del giudizio </a:t>
            </a:r>
            <a:r>
              <a:rPr lang="it-IT" dirty="0">
                <a:latin typeface="Arial Rounded MT Bold" panose="020F0704030504030204" pitchFamily="34" charset="0"/>
              </a:rPr>
              <a:t>possono distinguersi in due diversi tipi:</a:t>
            </a:r>
          </a:p>
          <a:p>
            <a:pPr marL="0" indent="0" algn="just">
              <a:buNone/>
            </a:pPr>
            <a:r>
              <a:rPr lang="it-IT" dirty="0">
                <a:latin typeface="Arial Rounded MT Bold" panose="020F0704030504030204" pitchFamily="34" charset="0"/>
              </a:rPr>
              <a:t>- esborsi che assumono il carattere di veri tributi (esempio: contributo unificato per l'iscrizione a ruolo della controversia) o di pagamento di diritti per prestazioni espletate da funzionari statali (cancellieri ed ufficiali giudiziari); si tratta in questo caso di corrispettivo (c.d. costi giudiziali) per la prestazione del servizio giustizia ad opera dell'apparato statuale;</a:t>
            </a:r>
          </a:p>
          <a:p>
            <a:pPr marL="0" indent="0" algn="just">
              <a:buNone/>
            </a:pPr>
            <a:r>
              <a:rPr lang="it-IT" dirty="0">
                <a:latin typeface="Arial Rounded MT Bold" panose="020F0704030504030204" pitchFamily="34" charset="0"/>
              </a:rPr>
              <a:t>- compensi versati a soggetti privati (c.d. costi stragiudiziali) per attività da questi espletate nel corso o in relazione al processo (ci si riferisce a difensori, consulenti tecnici, custodi).</a:t>
            </a:r>
          </a:p>
        </p:txBody>
      </p:sp>
    </p:spTree>
    <p:extLst>
      <p:ext uri="{BB962C8B-B14F-4D97-AF65-F5344CB8AC3E}">
        <p14:creationId xmlns:p14="http://schemas.microsoft.com/office/powerpoint/2010/main" val="300238556"/>
      </p:ext>
    </p:extLst>
  </p:cSld>
  <p:clrMapOvr>
    <a:masterClrMapping/>
  </p:clrMapOvr>
  <mc:AlternateContent xmlns:mc="http://schemas.openxmlformats.org/markup-compatibility/2006" xmlns:p14="http://schemas.microsoft.com/office/powerpoint/2010/main">
    <mc:Choice Requires="p14">
      <p:transition spd="slow" p14:dur="3000">
        <p:blinds dir="vert"/>
      </p:transition>
    </mc:Choice>
    <mc:Fallback xmlns="">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28098"/>
          </a:xfrm>
        </p:spPr>
        <p:txBody>
          <a:bodyPr>
            <a:normAutofit/>
          </a:bodyPr>
          <a:lstStyle/>
          <a:p>
            <a:pPr algn="ctr"/>
            <a:r>
              <a:rPr lang="it-IT" sz="2800" dirty="0" smtClean="0">
                <a:latin typeface="Arial Rounded MT Bold" panose="020F0704030504030204" pitchFamily="34" charset="0"/>
              </a:rPr>
              <a:t>LITE TEMERARIA EX ART. 96 C.P.C. E RISARCIMENTO DANNI</a:t>
            </a:r>
            <a:endParaRPr lang="it-IT" sz="2800" dirty="0">
              <a:latin typeface="Arial Rounded MT Bold" panose="020F0704030504030204" pitchFamily="34" charset="0"/>
            </a:endParaRPr>
          </a:p>
        </p:txBody>
      </p:sp>
      <p:sp>
        <p:nvSpPr>
          <p:cNvPr id="3" name="Segnaposto contenuto 2"/>
          <p:cNvSpPr>
            <a:spLocks noGrp="1"/>
          </p:cNvSpPr>
          <p:nvPr>
            <p:ph idx="1"/>
          </p:nvPr>
        </p:nvSpPr>
        <p:spPr>
          <a:xfrm>
            <a:off x="838200" y="1489166"/>
            <a:ext cx="10515600" cy="4687797"/>
          </a:xfrm>
        </p:spPr>
        <p:txBody>
          <a:bodyPr/>
          <a:lstStyle/>
          <a:p>
            <a:pPr marL="0" indent="0" algn="just">
              <a:buNone/>
            </a:pPr>
            <a:r>
              <a:rPr lang="it-IT" dirty="0" smtClean="0">
                <a:latin typeface="Arial Rounded MT Bold" panose="020F0704030504030204" pitchFamily="34" charset="0"/>
              </a:rPr>
              <a:t>1.Se </a:t>
            </a:r>
            <a:r>
              <a:rPr lang="it-IT" dirty="0">
                <a:latin typeface="Arial Rounded MT Bold" panose="020F0704030504030204" pitchFamily="34" charset="0"/>
              </a:rPr>
              <a:t>risulta che la parte </a:t>
            </a:r>
            <a:r>
              <a:rPr lang="it-IT" dirty="0" smtClean="0">
                <a:latin typeface="Arial Rounded MT Bold" panose="020F0704030504030204" pitchFamily="34" charset="0"/>
              </a:rPr>
              <a:t>soccombente </a:t>
            </a:r>
            <a:r>
              <a:rPr lang="it-IT" dirty="0">
                <a:latin typeface="Arial Rounded MT Bold" panose="020F0704030504030204" pitchFamily="34" charset="0"/>
              </a:rPr>
              <a:t>ha agito o resistito in giudizio con </a:t>
            </a:r>
            <a:r>
              <a:rPr lang="it-IT" dirty="0">
                <a:solidFill>
                  <a:srgbClr val="FF0000"/>
                </a:solidFill>
                <a:latin typeface="Arial Rounded MT Bold" panose="020F0704030504030204" pitchFamily="34" charset="0"/>
              </a:rPr>
              <a:t>mala fede</a:t>
            </a:r>
            <a:r>
              <a:rPr lang="it-IT" dirty="0">
                <a:latin typeface="Arial Rounded MT Bold" panose="020F0704030504030204" pitchFamily="34" charset="0"/>
              </a:rPr>
              <a:t> o </a:t>
            </a:r>
            <a:r>
              <a:rPr lang="it-IT" dirty="0">
                <a:solidFill>
                  <a:srgbClr val="FF0000"/>
                </a:solidFill>
                <a:latin typeface="Arial Rounded MT Bold" panose="020F0704030504030204" pitchFamily="34" charset="0"/>
              </a:rPr>
              <a:t>colpa </a:t>
            </a:r>
            <a:r>
              <a:rPr lang="it-IT" dirty="0" smtClean="0">
                <a:solidFill>
                  <a:srgbClr val="FF0000"/>
                </a:solidFill>
                <a:latin typeface="Arial Rounded MT Bold" panose="020F0704030504030204" pitchFamily="34" charset="0"/>
              </a:rPr>
              <a:t>grave</a:t>
            </a:r>
            <a:r>
              <a:rPr lang="it-IT" dirty="0" smtClean="0">
                <a:latin typeface="Arial Rounded MT Bold" panose="020F0704030504030204" pitchFamily="34" charset="0"/>
              </a:rPr>
              <a:t>, </a:t>
            </a:r>
            <a:r>
              <a:rPr lang="it-IT" dirty="0">
                <a:latin typeface="Arial Rounded MT Bold" panose="020F0704030504030204" pitchFamily="34" charset="0"/>
              </a:rPr>
              <a:t>il giudice, su istanza dell'altra parte, la condanna, oltre che alle spese, al risarcimento dei </a:t>
            </a:r>
            <a:r>
              <a:rPr lang="it-IT" dirty="0" smtClean="0">
                <a:latin typeface="Arial Rounded MT Bold" panose="020F0704030504030204" pitchFamily="34" charset="0"/>
              </a:rPr>
              <a:t>danni, </a:t>
            </a:r>
            <a:r>
              <a:rPr lang="it-IT" dirty="0">
                <a:latin typeface="Arial Rounded MT Bold" panose="020F0704030504030204" pitchFamily="34" charset="0"/>
              </a:rPr>
              <a:t>che liquida, anche d'ufficio, nella </a:t>
            </a:r>
            <a:r>
              <a:rPr lang="it-IT" dirty="0" smtClean="0">
                <a:latin typeface="Arial Rounded MT Bold" panose="020F0704030504030204" pitchFamily="34" charset="0"/>
              </a:rPr>
              <a:t>sentenza</a:t>
            </a:r>
            <a:r>
              <a:rPr lang="it-IT" dirty="0" smtClean="0">
                <a:latin typeface="Arial Rounded MT Bold" panose="020F0704030504030204" pitchFamily="34" charset="0"/>
              </a:rPr>
              <a:t>.</a:t>
            </a:r>
          </a:p>
          <a:p>
            <a:pPr marL="0" indent="0" algn="just">
              <a:buNone/>
            </a:pPr>
            <a:r>
              <a:rPr lang="it-IT" dirty="0" smtClean="0">
                <a:latin typeface="Arial Rounded MT Bold" panose="020F0704030504030204" pitchFamily="34" charset="0"/>
              </a:rPr>
              <a:t>…..</a:t>
            </a:r>
            <a:endParaRPr lang="it-IT" dirty="0" smtClean="0">
              <a:latin typeface="Arial Rounded MT Bold" panose="020F0704030504030204" pitchFamily="34" charset="0"/>
            </a:endParaRPr>
          </a:p>
          <a:p>
            <a:pPr marL="0" indent="0" algn="just">
              <a:buNone/>
            </a:pPr>
            <a:r>
              <a:rPr lang="it-IT" dirty="0" smtClean="0">
                <a:latin typeface="Arial Rounded MT Bold" panose="020F0704030504030204" pitchFamily="34" charset="0"/>
              </a:rPr>
              <a:t>3.In </a:t>
            </a:r>
            <a:r>
              <a:rPr lang="it-IT" dirty="0">
                <a:latin typeface="Arial Rounded MT Bold" panose="020F0704030504030204" pitchFamily="34" charset="0"/>
              </a:rPr>
              <a:t>ogni caso, quando pronuncia sulle spese ai sensi dell’articolo 91, il giudice, anche d’ufficio, può altresì condannare la parte soccombente al pagamento, a favore della controparte, di una somma equitativamente determinata  </a:t>
            </a:r>
          </a:p>
        </p:txBody>
      </p:sp>
    </p:spTree>
    <p:extLst>
      <p:ext uri="{BB962C8B-B14F-4D97-AF65-F5344CB8AC3E}">
        <p14:creationId xmlns:p14="http://schemas.microsoft.com/office/powerpoint/2010/main" val="154231510"/>
      </p:ext>
    </p:extLst>
  </p:cSld>
  <p:clrMapOvr>
    <a:masterClrMapping/>
  </p:clrMapOvr>
  <mc:AlternateContent xmlns:mc="http://schemas.openxmlformats.org/markup-compatibility/2006" xmlns:p14="http://schemas.microsoft.com/office/powerpoint/2010/main">
    <mc:Choice Requires="p14">
      <p:transition spd="slow" p14:dur="2000">
        <p:dissolve/>
      </p:transition>
    </mc:Choice>
    <mc:Fallback xmlns="">
      <p:transition spd="slow">
        <p:dissolv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01972"/>
          </a:xfrm>
        </p:spPr>
        <p:txBody>
          <a:bodyPr>
            <a:normAutofit/>
          </a:bodyPr>
          <a:lstStyle/>
          <a:p>
            <a:r>
              <a:rPr lang="it-IT" sz="2800" dirty="0" err="1" smtClean="0">
                <a:latin typeface="Arial Rounded MT Bold" panose="020F0704030504030204" pitchFamily="34" charset="0"/>
              </a:rPr>
              <a:t>Cass</a:t>
            </a:r>
            <a:r>
              <a:rPr lang="it-IT" sz="2800" dirty="0" smtClean="0">
                <a:latin typeface="Arial Rounded MT Bold" panose="020F0704030504030204" pitchFamily="34" charset="0"/>
              </a:rPr>
              <a:t>. </a:t>
            </a:r>
            <a:r>
              <a:rPr lang="it-IT" sz="2800" dirty="0" err="1" smtClean="0">
                <a:latin typeface="Arial Rounded MT Bold" panose="020F0704030504030204" pitchFamily="34" charset="0"/>
              </a:rPr>
              <a:t>Civ</a:t>
            </a:r>
            <a:r>
              <a:rPr lang="it-IT" sz="2800" dirty="0" smtClean="0">
                <a:latin typeface="Arial Rounded MT Bold" panose="020F0704030504030204" pitchFamily="34" charset="0"/>
              </a:rPr>
              <a:t>., </a:t>
            </a:r>
            <a:r>
              <a:rPr lang="it-IT" sz="2800" dirty="0">
                <a:latin typeface="Arial Rounded MT Bold" panose="020F0704030504030204" pitchFamily="34" charset="0"/>
              </a:rPr>
              <a:t>Sez. II, sentenza n. 27623 del 21 novembre 2017) </a:t>
            </a:r>
          </a:p>
        </p:txBody>
      </p:sp>
      <p:sp>
        <p:nvSpPr>
          <p:cNvPr id="3" name="Segnaposto contenuto 2"/>
          <p:cNvSpPr>
            <a:spLocks noGrp="1"/>
          </p:cNvSpPr>
          <p:nvPr>
            <p:ph idx="1"/>
          </p:nvPr>
        </p:nvSpPr>
        <p:spPr>
          <a:xfrm>
            <a:off x="838200" y="1541417"/>
            <a:ext cx="10515600" cy="4635546"/>
          </a:xfrm>
        </p:spPr>
        <p:txBody>
          <a:bodyPr>
            <a:normAutofit lnSpcReduction="10000"/>
          </a:bodyPr>
          <a:lstStyle/>
          <a:p>
            <a:pPr marL="0" indent="0" algn="just">
              <a:buNone/>
            </a:pPr>
            <a:r>
              <a:rPr lang="it-IT" dirty="0">
                <a:latin typeface="Arial Rounded MT Bold" panose="020F0704030504030204" pitchFamily="34" charset="0"/>
              </a:rPr>
              <a:t>La condanna ex art. 96, comma 3, </a:t>
            </a:r>
            <a:r>
              <a:rPr lang="it-IT" dirty="0" err="1">
                <a:latin typeface="Arial Rounded MT Bold" panose="020F0704030504030204" pitchFamily="34" charset="0"/>
              </a:rPr>
              <a:t>c.p.c.</a:t>
            </a:r>
            <a:r>
              <a:rPr lang="it-IT" dirty="0">
                <a:latin typeface="Arial Rounded MT Bold" panose="020F0704030504030204" pitchFamily="34" charset="0"/>
              </a:rPr>
              <a:t>, applicabile d'ufficio in tutti i casi di soccombenza, configura una sanzione di carattere pubblicistico, autonoma ed indipendente rispetto alle ipotesi di responsabilità aggravata ex art. 96, commi 1 e 2, </a:t>
            </a:r>
            <a:r>
              <a:rPr lang="it-IT" dirty="0" err="1">
                <a:latin typeface="Arial Rounded MT Bold" panose="020F0704030504030204" pitchFamily="34" charset="0"/>
              </a:rPr>
              <a:t>c.p.c.</a:t>
            </a:r>
            <a:r>
              <a:rPr lang="it-IT" dirty="0">
                <a:latin typeface="Arial Rounded MT Bold" panose="020F0704030504030204" pitchFamily="34" charset="0"/>
              </a:rPr>
              <a:t> e con queste cumulabile, volta - con finalità deflattive del contenzioso - alla repressione dell'abuso dello strumento processuale; la sua applicazione, pertanto, non richiede, quale elemento costitutivo della fattispecie, il riscontro dell'elemento soggettivo del dolo o della colpa grave, bensì di una condotta oggettivamente valutabile alla stregua di "abuso del processo", quale l'aver agito o resistito pretestuosamente. </a:t>
            </a:r>
          </a:p>
        </p:txBody>
      </p:sp>
    </p:spTree>
    <p:extLst>
      <p:ext uri="{BB962C8B-B14F-4D97-AF65-F5344CB8AC3E}">
        <p14:creationId xmlns:p14="http://schemas.microsoft.com/office/powerpoint/2010/main" val="124050342"/>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28098"/>
          </a:xfrm>
        </p:spPr>
        <p:txBody>
          <a:bodyPr>
            <a:normAutofit/>
          </a:bodyPr>
          <a:lstStyle/>
          <a:p>
            <a:pPr algn="ctr"/>
            <a:r>
              <a:rPr lang="it-IT" sz="3200" dirty="0" smtClean="0">
                <a:solidFill>
                  <a:schemeClr val="accent1">
                    <a:lumMod val="50000"/>
                  </a:schemeClr>
                </a:solidFill>
                <a:latin typeface="Arial Rounded MT Bold" panose="020F0704030504030204" pitchFamily="34" charset="0"/>
              </a:rPr>
              <a:t>DISSENSO ALLE LITI E TERZI</a:t>
            </a:r>
            <a:endParaRPr lang="it-IT" sz="3200" dirty="0">
              <a:solidFill>
                <a:schemeClr val="accent1">
                  <a:lumMod val="50000"/>
                </a:schemeClr>
              </a:solidFill>
              <a:latin typeface="Arial Rounded MT Bold" panose="020F0704030504030204" pitchFamily="34" charset="0"/>
            </a:endParaRPr>
          </a:p>
        </p:txBody>
      </p:sp>
      <p:sp>
        <p:nvSpPr>
          <p:cNvPr id="3" name="Segnaposto contenuto 2"/>
          <p:cNvSpPr>
            <a:spLocks noGrp="1"/>
          </p:cNvSpPr>
          <p:nvPr>
            <p:ph idx="1"/>
          </p:nvPr>
        </p:nvSpPr>
        <p:spPr>
          <a:xfrm>
            <a:off x="838200" y="1567543"/>
            <a:ext cx="10515600" cy="4609420"/>
          </a:xfrm>
        </p:spPr>
        <p:txBody>
          <a:bodyPr>
            <a:normAutofit fontScale="92500" lnSpcReduction="10000"/>
          </a:bodyPr>
          <a:lstStyle/>
          <a:p>
            <a:pPr marL="0" indent="0" algn="just">
              <a:buNone/>
            </a:pPr>
            <a:r>
              <a:rPr lang="it-IT" dirty="0">
                <a:latin typeface="Arial Rounded MT Bold" panose="020F0704030504030204" pitchFamily="34" charset="0"/>
              </a:rPr>
              <a:t>La separazione della responsabilità del condomino dissenziente da quella degli altri ha effetto solo all’interno del condominio e non riguarda il terzo che è in lite con lo stesso e verso il quale è impegnato tutto il </a:t>
            </a:r>
            <a:r>
              <a:rPr lang="it-IT" dirty="0" smtClean="0">
                <a:latin typeface="Arial Rounded MT Bold" panose="020F0704030504030204" pitchFamily="34" charset="0"/>
              </a:rPr>
              <a:t>condominio, </a:t>
            </a:r>
            <a:r>
              <a:rPr lang="it-IT" dirty="0">
                <a:latin typeface="Arial Rounded MT Bold" panose="020F0704030504030204" pitchFamily="34" charset="0"/>
              </a:rPr>
              <a:t>compresi i dissenzienti. Pertanto nell’ipotesi di soccombenza del condominio nella lite anche i dissenzienti possono essere costretti a pagare il terzo e dopo rivalersi contro il condominio di ciò che abbiano dovuto pagare alla parte vittoriosa. La rivalsa deve essere limitata alle spese e ai danni che si sarebbero evitati se non si fosse fatta causa. In relazione, poi, al caso in cui la lite abbia esito favorevole al condominio ma non è possibile recuperare le spese anche il dissenziente è tenuto a tutti gli oneri se la lite riguarda la conservazione di cose comuni o cose da cui il medesimo trae utilità.</a:t>
            </a:r>
          </a:p>
        </p:txBody>
      </p:sp>
    </p:spTree>
    <p:extLst>
      <p:ext uri="{BB962C8B-B14F-4D97-AF65-F5344CB8AC3E}">
        <p14:creationId xmlns:p14="http://schemas.microsoft.com/office/powerpoint/2010/main" val="3608792312"/>
      </p:ext>
    </p:extLst>
  </p:cSld>
  <p:clrMapOvr>
    <a:masterClrMapping/>
  </p:clrMapOvr>
  <mc:AlternateContent xmlns:mc="http://schemas.openxmlformats.org/markup-compatibility/2006" xmlns:p14="http://schemas.microsoft.com/office/powerpoint/2010/main">
    <mc:Choice Requires="p14">
      <p:transition spd="slow" p14:dur="3500">
        <p:fad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416629"/>
            <a:ext cx="10515600" cy="1658981"/>
          </a:xfrm>
        </p:spPr>
        <p:txBody>
          <a:bodyPr>
            <a:normAutofit/>
          </a:bodyPr>
          <a:lstStyle/>
          <a:p>
            <a:pPr algn="just"/>
            <a:r>
              <a:rPr lang="it-IT" sz="2800" b="1" dirty="0" smtClean="0">
                <a:solidFill>
                  <a:srgbClr val="C00000"/>
                </a:solidFill>
                <a:latin typeface="Arial Rounded MT Bold" panose="020F0704030504030204" pitchFamily="34" charset="0"/>
              </a:rPr>
              <a:t>Il condomino dissenziente ex art. 1132 c.c. è obbligato a partecipare alle spese iniziali del giudizio (es. acconto difensore del condominio)?</a:t>
            </a:r>
            <a:endParaRPr lang="it-IT" sz="2800" b="1" dirty="0">
              <a:solidFill>
                <a:srgbClr val="C00000"/>
              </a:solidFill>
              <a:latin typeface="Arial Rounded MT Bold" panose="020F0704030504030204" pitchFamily="34" charset="0"/>
            </a:endParaRPr>
          </a:p>
        </p:txBody>
      </p:sp>
    </p:spTree>
    <p:extLst>
      <p:ext uri="{BB962C8B-B14F-4D97-AF65-F5344CB8AC3E}">
        <p14:creationId xmlns:p14="http://schemas.microsoft.com/office/powerpoint/2010/main" val="799023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200399"/>
            <a:ext cx="10515600" cy="1632857"/>
          </a:xfrm>
        </p:spPr>
        <p:txBody>
          <a:bodyPr/>
          <a:lstStyle/>
          <a:p>
            <a:pPr algn="ctr"/>
            <a:r>
              <a:rPr lang="it-IT" dirty="0" smtClean="0">
                <a:latin typeface="Arial Rounded MT Bold" panose="020F0704030504030204" pitchFamily="34" charset="0"/>
              </a:rPr>
              <a:t>GIURISPRUDENZA</a:t>
            </a:r>
            <a:endParaRPr lang="it-IT" dirty="0">
              <a:latin typeface="Arial Rounded MT Bold" panose="020F0704030504030204" pitchFamily="34" charset="0"/>
            </a:endParaRPr>
          </a:p>
        </p:txBody>
      </p:sp>
    </p:spTree>
    <p:extLst>
      <p:ext uri="{BB962C8B-B14F-4D97-AF65-F5344CB8AC3E}">
        <p14:creationId xmlns:p14="http://schemas.microsoft.com/office/powerpoint/2010/main" val="420866991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err="1">
                <a:latin typeface="Arial Rounded MT Bold" panose="020F0704030504030204" pitchFamily="34" charset="0"/>
              </a:rPr>
              <a:t>Trib</a:t>
            </a:r>
            <a:r>
              <a:rPr lang="it-IT" sz="3200" dirty="0">
                <a:latin typeface="Arial Rounded MT Bold" panose="020F0704030504030204" pitchFamily="34" charset="0"/>
              </a:rPr>
              <a:t>. Bologna, Sez. 3 civile, 12 ottobre 2007, </a:t>
            </a:r>
            <a:r>
              <a:rPr lang="it-IT" sz="3200" dirty="0" smtClean="0">
                <a:latin typeface="Arial Rounded MT Bold" panose="020F0704030504030204" pitchFamily="34" charset="0"/>
              </a:rPr>
              <a:t>n.2618</a:t>
            </a:r>
            <a:endParaRPr lang="it-IT" sz="3200" dirty="0">
              <a:latin typeface="Arial Rounded MT Bold" panose="020F0704030504030204" pitchFamily="34" charset="0"/>
            </a:endParaRPr>
          </a:p>
        </p:txBody>
      </p:sp>
      <p:sp>
        <p:nvSpPr>
          <p:cNvPr id="3" name="Segnaposto contenuto 2"/>
          <p:cNvSpPr>
            <a:spLocks noGrp="1"/>
          </p:cNvSpPr>
          <p:nvPr>
            <p:ph idx="1"/>
          </p:nvPr>
        </p:nvSpPr>
        <p:spPr/>
        <p:txBody>
          <a:bodyPr>
            <a:normAutofit lnSpcReduction="10000"/>
          </a:bodyPr>
          <a:lstStyle/>
          <a:p>
            <a:pPr marL="0" indent="0" algn="just">
              <a:buNone/>
            </a:pPr>
            <a:r>
              <a:rPr lang="it-IT" dirty="0">
                <a:latin typeface="Arial Rounded MT Bold" panose="020F0704030504030204" pitchFamily="34" charset="0"/>
              </a:rPr>
              <a:t>Il condomino dissenziente deve essere esonerato dalle spese qualora abbia separato la propria responsabilità per ciò che concerne le conseguenze della lite, ovviamente la lite deve riguardare le parti comuni dell’edificio e la proposizione della controversia deve essere stata deliberata dall’assemblea. L'operatività dell'art. 1132 c.c. non va oltre l'esonero del condomino dissenziente dall'onere di partecipare alla rifusione delle spese di giudizio in favore della controparte, nell'ipotesi di esito della lite sfavorevole per il condominio, lasciando la norma, tuttavia, immutato l'onere di partecipare alle spese affrontate dal condominio per la propria difesa</a:t>
            </a:r>
          </a:p>
        </p:txBody>
      </p:sp>
    </p:spTree>
    <p:extLst>
      <p:ext uri="{BB962C8B-B14F-4D97-AF65-F5344CB8AC3E}">
        <p14:creationId xmlns:p14="http://schemas.microsoft.com/office/powerpoint/2010/main" val="707896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just"/>
            <a:r>
              <a:rPr lang="it-IT" sz="3200" dirty="0" err="1">
                <a:latin typeface="Arial Rounded MT Bold" panose="020F0704030504030204" pitchFamily="34" charset="0"/>
              </a:rPr>
              <a:t>Trib</a:t>
            </a:r>
            <a:r>
              <a:rPr lang="it-IT" sz="3200" dirty="0">
                <a:latin typeface="Arial Rounded MT Bold" panose="020F0704030504030204" pitchFamily="34" charset="0"/>
              </a:rPr>
              <a:t>. Firenze, 4 dicembre 2006, n.4149</a:t>
            </a:r>
          </a:p>
        </p:txBody>
      </p:sp>
      <p:sp>
        <p:nvSpPr>
          <p:cNvPr id="3" name="Segnaposto contenuto 2"/>
          <p:cNvSpPr>
            <a:spLocks noGrp="1"/>
          </p:cNvSpPr>
          <p:nvPr>
            <p:ph idx="1"/>
          </p:nvPr>
        </p:nvSpPr>
        <p:spPr/>
        <p:txBody>
          <a:bodyPr/>
          <a:lstStyle/>
          <a:p>
            <a:pPr marL="0" indent="0" algn="just">
              <a:buNone/>
            </a:pPr>
            <a:r>
              <a:rPr lang="it-IT" dirty="0">
                <a:latin typeface="Arial Rounded MT Bold" panose="020F0704030504030204" pitchFamily="34" charset="0"/>
              </a:rPr>
              <a:t>Il condomino dissenziente non può dissociarsi dall'obbligo di sostenere le spese propedeutiche alla causa poiché tale potere è previsto dall'art. 1132 c.c. solo con riferimento alle conseguenze della soccombenza</a:t>
            </a:r>
          </a:p>
        </p:txBody>
      </p:sp>
    </p:spTree>
    <p:extLst>
      <p:ext uri="{BB962C8B-B14F-4D97-AF65-F5344CB8AC3E}">
        <p14:creationId xmlns:p14="http://schemas.microsoft.com/office/powerpoint/2010/main" val="26219389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smtClean="0">
                <a:latin typeface="Arial Rounded MT Bold" panose="020F0704030504030204" pitchFamily="34" charset="0"/>
              </a:rPr>
              <a:t>ART. 1132 C.C.</a:t>
            </a:r>
            <a:endParaRPr lang="it-IT" sz="3200" b="1" dirty="0">
              <a:latin typeface="Arial Rounded MT Bold" panose="020F0704030504030204" pitchFamily="34" charset="0"/>
            </a:endParaRPr>
          </a:p>
        </p:txBody>
      </p:sp>
      <p:sp>
        <p:nvSpPr>
          <p:cNvPr id="3" name="Segnaposto contenuto 2"/>
          <p:cNvSpPr>
            <a:spLocks noGrp="1"/>
          </p:cNvSpPr>
          <p:nvPr>
            <p:ph idx="1"/>
          </p:nvPr>
        </p:nvSpPr>
        <p:spPr/>
        <p:txBody>
          <a:bodyPr>
            <a:normAutofit/>
          </a:bodyPr>
          <a:lstStyle/>
          <a:p>
            <a:pPr marL="0" indent="0" algn="just">
              <a:buNone/>
            </a:pPr>
            <a:r>
              <a:rPr lang="it-IT" sz="2400" dirty="0" smtClean="0">
                <a:latin typeface="Arial Rounded MT Bold" panose="020F0704030504030204" pitchFamily="34" charset="0"/>
              </a:rPr>
              <a:t>Qualora l’assemblea dei condomini abbia deliberato di promuovere una lite o di resistere a una domanda, il condomino dissenziente, con atto notificato all’amministratore, può separare la propria responsabilità in ordine alle conseguenze della lite per il caso di soccombenza. L’atto deve essere notificato entro trenta giorni da quello in cui il condomino ha avuto notizia della deliberazione.</a:t>
            </a:r>
          </a:p>
          <a:p>
            <a:pPr marL="0" indent="0" algn="just">
              <a:buNone/>
            </a:pPr>
            <a:r>
              <a:rPr lang="it-IT" sz="2400" dirty="0" smtClean="0">
                <a:latin typeface="Arial Rounded MT Bold" panose="020F0704030504030204" pitchFamily="34" charset="0"/>
              </a:rPr>
              <a:t>Il condomino dissenziente ha diritto di rivalsa per ciò che abbia dovuto pagare alla parte vittoriosa.</a:t>
            </a:r>
          </a:p>
          <a:p>
            <a:pPr marL="0" indent="0" algn="just">
              <a:buNone/>
            </a:pPr>
            <a:r>
              <a:rPr lang="it-IT" sz="2400" dirty="0" smtClean="0">
                <a:latin typeface="Arial Rounded MT Bold" panose="020F0704030504030204" pitchFamily="34" charset="0"/>
              </a:rPr>
              <a:t>Se l’esito della lite è stato favorevole al condominio, il condomino dissenziente che ne abbia tratto vantaggio è tenuto a concorrere nelle spese del giudizio che non sia stato possibile ripetere dalla parte soccombente [ 1138 4 ].</a:t>
            </a:r>
          </a:p>
          <a:p>
            <a:pPr marL="0" indent="0" algn="just">
              <a:buNone/>
            </a:pPr>
            <a:endParaRPr lang="it-IT" sz="1600" dirty="0">
              <a:latin typeface="Arial Rounded MT Bold" panose="020F0704030504030204" pitchFamily="34" charset="0"/>
            </a:endParaRPr>
          </a:p>
        </p:txBody>
      </p:sp>
    </p:spTree>
    <p:extLst>
      <p:ext uri="{BB962C8B-B14F-4D97-AF65-F5344CB8AC3E}">
        <p14:creationId xmlns:p14="http://schemas.microsoft.com/office/powerpoint/2010/main" val="1759754652"/>
      </p:ext>
    </p:extLst>
  </p:cSld>
  <p:clrMapOvr>
    <a:masterClrMapping/>
  </p:clrMapOvr>
  <mc:AlternateContent xmlns:mc="http://schemas.openxmlformats.org/markup-compatibility/2006" xmlns:p14="http://schemas.microsoft.com/office/powerpoint/2010/main">
    <mc:Choice Requires="p14">
      <p:transition spd="slow" p14:dur="60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1071789"/>
          </a:xfrm>
        </p:spPr>
        <p:txBody>
          <a:bodyPr>
            <a:normAutofit/>
          </a:bodyPr>
          <a:lstStyle/>
          <a:p>
            <a:pPr algn="just"/>
            <a:r>
              <a:rPr lang="it-IT" sz="2800" dirty="0" err="1">
                <a:latin typeface="Arial Rounded MT Bold" panose="020F0704030504030204" pitchFamily="34" charset="0"/>
              </a:rPr>
              <a:t>Cass</a:t>
            </a:r>
            <a:r>
              <a:rPr lang="it-IT" sz="2800" dirty="0">
                <a:latin typeface="Arial Rounded MT Bold" panose="020F0704030504030204" pitchFamily="34" charset="0"/>
              </a:rPr>
              <a:t>. </a:t>
            </a:r>
            <a:r>
              <a:rPr lang="it-IT" sz="2800" dirty="0" err="1">
                <a:latin typeface="Arial Rounded MT Bold" panose="020F0704030504030204" pitchFamily="34" charset="0"/>
              </a:rPr>
              <a:t>Civ</a:t>
            </a:r>
            <a:r>
              <a:rPr lang="it-IT" sz="2800" dirty="0">
                <a:latin typeface="Arial Rounded MT Bold" panose="020F0704030504030204" pitchFamily="34" charset="0"/>
              </a:rPr>
              <a:t>. Sez. 2, Sentenza n. 11126 del 15/05/2006 (</a:t>
            </a:r>
            <a:r>
              <a:rPr lang="it-IT" sz="2800" dirty="0" err="1">
                <a:latin typeface="Arial Rounded MT Bold" panose="020F0704030504030204" pitchFamily="34" charset="0"/>
              </a:rPr>
              <a:t>Rv</a:t>
            </a:r>
            <a:r>
              <a:rPr lang="it-IT" sz="2800" dirty="0">
                <a:latin typeface="Arial Rounded MT Bold" panose="020F0704030504030204" pitchFamily="34" charset="0"/>
              </a:rPr>
              <a:t>. 589646 – 01) </a:t>
            </a:r>
          </a:p>
        </p:txBody>
      </p:sp>
      <p:sp>
        <p:nvSpPr>
          <p:cNvPr id="3" name="Segnaposto contenuto 2"/>
          <p:cNvSpPr>
            <a:spLocks noGrp="1"/>
          </p:cNvSpPr>
          <p:nvPr>
            <p:ph idx="1"/>
          </p:nvPr>
        </p:nvSpPr>
        <p:spPr/>
        <p:txBody>
          <a:bodyPr/>
          <a:lstStyle/>
          <a:p>
            <a:pPr marL="0" indent="0" algn="just">
              <a:buNone/>
            </a:pPr>
            <a:r>
              <a:rPr lang="it-IT" dirty="0" smtClean="0">
                <a:latin typeface="Arial Rounded MT Bold" panose="020F0704030504030204" pitchFamily="34" charset="0"/>
              </a:rPr>
              <a:t>In </a:t>
            </a:r>
            <a:r>
              <a:rPr lang="it-IT" dirty="0">
                <a:latin typeface="Arial Rounded MT Bold" panose="020F0704030504030204" pitchFamily="34" charset="0"/>
              </a:rPr>
              <a:t>tema di condominio, è affetta da </a:t>
            </a:r>
            <a:r>
              <a:rPr lang="it-IT" dirty="0">
                <a:solidFill>
                  <a:srgbClr val="FF0000"/>
                </a:solidFill>
                <a:latin typeface="Arial Rounded MT Bold" panose="020F0704030504030204" pitchFamily="34" charset="0"/>
              </a:rPr>
              <a:t>nullità</a:t>
            </a:r>
            <a:r>
              <a:rPr lang="it-IT" dirty="0">
                <a:latin typeface="Arial Rounded MT Bold" panose="020F0704030504030204" pitchFamily="34" charset="0"/>
              </a:rPr>
              <a:t> la delibera dell'assemblea che ponga le spese di lite, in proporzione della sua quota, a carico del condomino che abbia ritualmente manifestato il proprio dissenso rispetto alla lite medesima deliberata dall'assemblea, </a:t>
            </a:r>
            <a:r>
              <a:rPr lang="it-IT" dirty="0" err="1">
                <a:latin typeface="Arial Rounded MT Bold" panose="020F0704030504030204" pitchFamily="34" charset="0"/>
              </a:rPr>
              <a:t>giacchè</a:t>
            </a:r>
            <a:r>
              <a:rPr lang="it-IT" dirty="0">
                <a:latin typeface="Arial Rounded MT Bold" panose="020F0704030504030204" pitchFamily="34" charset="0"/>
              </a:rPr>
              <a:t> in tal caso l'art. 1132, comma primo cod. civ, contemperando l'interesse del gruppo con quello del singolo titolare di interessi contrastanti, riconosce a quest'ultimo il diritto di sottrarsi agli obblighi derivanti dalle deliberazioni assunte sul punto</a:t>
            </a:r>
          </a:p>
        </p:txBody>
      </p:sp>
    </p:spTree>
    <p:extLst>
      <p:ext uri="{BB962C8B-B14F-4D97-AF65-F5344CB8AC3E}">
        <p14:creationId xmlns:p14="http://schemas.microsoft.com/office/powerpoint/2010/main" val="15576194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1110978"/>
          </a:xfrm>
        </p:spPr>
        <p:txBody>
          <a:bodyPr>
            <a:normAutofit/>
          </a:bodyPr>
          <a:lstStyle/>
          <a:p>
            <a:pPr algn="just"/>
            <a:r>
              <a:rPr lang="it-IT" sz="2800" dirty="0" err="1">
                <a:latin typeface="Arial Rounded MT Bold" panose="020F0704030504030204" pitchFamily="34" charset="0"/>
              </a:rPr>
              <a:t>Cass</a:t>
            </a:r>
            <a:r>
              <a:rPr lang="it-IT" sz="2800" dirty="0">
                <a:latin typeface="Arial Rounded MT Bold" panose="020F0704030504030204" pitchFamily="34" charset="0"/>
              </a:rPr>
              <a:t>. </a:t>
            </a:r>
            <a:r>
              <a:rPr lang="it-IT" sz="2800" dirty="0" err="1">
                <a:latin typeface="Arial Rounded MT Bold" panose="020F0704030504030204" pitchFamily="34" charset="0"/>
              </a:rPr>
              <a:t>Civ</a:t>
            </a:r>
            <a:r>
              <a:rPr lang="it-IT" sz="2800" dirty="0">
                <a:latin typeface="Arial Rounded MT Bold" panose="020F0704030504030204" pitchFamily="34" charset="0"/>
              </a:rPr>
              <a:t>. Sez. 2 - , Ordinanza n. 1629 del 23/01/2018 (</a:t>
            </a:r>
            <a:r>
              <a:rPr lang="it-IT" sz="2800" dirty="0" err="1">
                <a:latin typeface="Arial Rounded MT Bold" panose="020F0704030504030204" pitchFamily="34" charset="0"/>
              </a:rPr>
              <a:t>Rv</a:t>
            </a:r>
            <a:r>
              <a:rPr lang="it-IT" sz="2800" dirty="0">
                <a:latin typeface="Arial Rounded MT Bold" panose="020F0704030504030204" pitchFamily="34" charset="0"/>
              </a:rPr>
              <a:t>. 647644 – 01)</a:t>
            </a:r>
          </a:p>
        </p:txBody>
      </p:sp>
      <p:sp>
        <p:nvSpPr>
          <p:cNvPr id="3" name="Segnaposto contenuto 2"/>
          <p:cNvSpPr>
            <a:spLocks noGrp="1"/>
          </p:cNvSpPr>
          <p:nvPr>
            <p:ph idx="1"/>
          </p:nvPr>
        </p:nvSpPr>
        <p:spPr/>
        <p:txBody>
          <a:bodyPr/>
          <a:lstStyle/>
          <a:p>
            <a:pPr marL="0" indent="0" algn="just">
              <a:buNone/>
            </a:pPr>
            <a:r>
              <a:rPr lang="it-IT" dirty="0">
                <a:latin typeface="Arial Rounded MT Bold" panose="020F0704030504030204" pitchFamily="34" charset="0"/>
              </a:rPr>
              <a:t>In tema di condominio negli edifici, è </a:t>
            </a:r>
            <a:r>
              <a:rPr lang="it-IT" dirty="0">
                <a:solidFill>
                  <a:srgbClr val="FF0000"/>
                </a:solidFill>
                <a:latin typeface="Arial Rounded MT Bold" panose="020F0704030504030204" pitchFamily="34" charset="0"/>
              </a:rPr>
              <a:t>nulla</a:t>
            </a:r>
            <a:r>
              <a:rPr lang="it-IT" dirty="0">
                <a:latin typeface="Arial Rounded MT Bold" panose="020F0704030504030204" pitchFamily="34" charset="0"/>
              </a:rPr>
              <a:t> la deliberazione dell'assemblea condominiale che, all'esito di un giudizio che abbia visto contrapposti il condominio ed un singolo condomino, disponga anche a carico di quest'ultimo, "pro quota", il pagamento delle spese sostenute dallo stesso condominio per il compenso del difensore nominato in tale processo; in tal caso, infatti, non può farsi applicazione, neanche in via analogica, degli artt. 1132 e 1101 c.c., trattandosi di spese per prestazioni rese a tutela di un interesse comunque opposto alle specifiche ragioni personali del singolo condomino</a:t>
            </a:r>
          </a:p>
        </p:txBody>
      </p:sp>
    </p:spTree>
    <p:extLst>
      <p:ext uri="{BB962C8B-B14F-4D97-AF65-F5344CB8AC3E}">
        <p14:creationId xmlns:p14="http://schemas.microsoft.com/office/powerpoint/2010/main" val="1950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28098"/>
          </a:xfrm>
        </p:spPr>
        <p:txBody>
          <a:bodyPr>
            <a:normAutofit/>
          </a:bodyPr>
          <a:lstStyle/>
          <a:p>
            <a:pPr algn="ctr"/>
            <a:r>
              <a:rPr lang="it-IT" sz="2800" dirty="0" smtClean="0">
                <a:latin typeface="Arial Rounded MT Bold" panose="020F0704030504030204" pitchFamily="34" charset="0"/>
              </a:rPr>
              <a:t>Operatività art. 1132 c.c.</a:t>
            </a:r>
            <a:endParaRPr lang="it-IT" sz="2800" dirty="0">
              <a:latin typeface="Arial Rounded MT Bold" panose="020F0704030504030204" pitchFamily="34" charset="0"/>
            </a:endParaRPr>
          </a:p>
        </p:txBody>
      </p:sp>
      <p:sp>
        <p:nvSpPr>
          <p:cNvPr id="3" name="Segnaposto contenuto 2"/>
          <p:cNvSpPr>
            <a:spLocks noGrp="1"/>
          </p:cNvSpPr>
          <p:nvPr>
            <p:ph idx="1"/>
          </p:nvPr>
        </p:nvSpPr>
        <p:spPr>
          <a:xfrm>
            <a:off x="838200" y="1515291"/>
            <a:ext cx="10515600" cy="4661672"/>
          </a:xfrm>
        </p:spPr>
        <p:txBody>
          <a:bodyPr>
            <a:normAutofit lnSpcReduction="10000"/>
          </a:bodyPr>
          <a:lstStyle/>
          <a:p>
            <a:pPr marL="0" indent="0" algn="just">
              <a:buNone/>
            </a:pPr>
            <a:r>
              <a:rPr lang="it-IT" dirty="0">
                <a:latin typeface="Arial Rounded MT Bold" panose="020F0704030504030204" pitchFamily="34" charset="0"/>
              </a:rPr>
              <a:t>“L'amministratore di condominio, tenuto conto delle attribuzioni demandategli dall'art. 1131 c.c., può </a:t>
            </a:r>
            <a:r>
              <a:rPr lang="it-IT" u="sng" dirty="0">
                <a:latin typeface="Arial Rounded MT Bold" panose="020F0704030504030204" pitchFamily="34" charset="0"/>
              </a:rPr>
              <a:t>resistere all'impugnazione della delibera assembleare ed impugnare la relativa decisione giudiziale</a:t>
            </a:r>
            <a:r>
              <a:rPr lang="it-IT" dirty="0">
                <a:latin typeface="Arial Rounded MT Bold" panose="020F0704030504030204" pitchFamily="34" charset="0"/>
              </a:rPr>
              <a:t> senza necessità di autorizzazione o ratifica dell'assemblea, atteso che, in dette ipotesi, non è consentito al singolo condomino dissenziente separare la propria responsabilità da quella degli altri condomini in ordine alle conseguenze della lite, ai sensi dell’art. 1132 c.c., ma solo ricorrere all'assemblea avverso i provvedimenti dell'amministratore, ex art. 1133 c.c., ovvero al giudice contro il successivo deliberato dell'assemblea stessa”. </a:t>
            </a:r>
            <a:r>
              <a:rPr lang="it-IT" dirty="0" err="1">
                <a:latin typeface="Arial Rounded MT Bold" panose="020F0704030504030204" pitchFamily="34" charset="0"/>
              </a:rPr>
              <a:t>Cass</a:t>
            </a:r>
            <a:r>
              <a:rPr lang="it-IT" dirty="0">
                <a:latin typeface="Arial Rounded MT Bold" panose="020F0704030504030204" pitchFamily="34" charset="0"/>
              </a:rPr>
              <a:t>. </a:t>
            </a:r>
            <a:r>
              <a:rPr lang="it-IT" dirty="0" err="1">
                <a:latin typeface="Arial Rounded MT Bold" panose="020F0704030504030204" pitchFamily="34" charset="0"/>
              </a:rPr>
              <a:t>Civ</a:t>
            </a:r>
            <a:r>
              <a:rPr lang="it-IT" dirty="0">
                <a:latin typeface="Arial Rounded MT Bold" panose="020F0704030504030204" pitchFamily="34" charset="0"/>
              </a:rPr>
              <a:t>. Sez. 2 </a:t>
            </a:r>
            <a:r>
              <a:rPr lang="it-IT" dirty="0" smtClean="0">
                <a:latin typeface="Arial Rounded MT Bold" panose="020F0704030504030204" pitchFamily="34" charset="0"/>
              </a:rPr>
              <a:t>- </a:t>
            </a:r>
            <a:r>
              <a:rPr lang="it-IT" dirty="0">
                <a:latin typeface="Arial Rounded MT Bold" panose="020F0704030504030204" pitchFamily="34" charset="0"/>
              </a:rPr>
              <a:t>Sentenza n. 7095 del 20/03/2017 (</a:t>
            </a:r>
            <a:r>
              <a:rPr lang="it-IT" dirty="0" err="1">
                <a:latin typeface="Arial Rounded MT Bold" panose="020F0704030504030204" pitchFamily="34" charset="0"/>
              </a:rPr>
              <a:t>Rv</a:t>
            </a:r>
            <a:r>
              <a:rPr lang="it-IT" dirty="0">
                <a:latin typeface="Arial Rounded MT Bold" panose="020F0704030504030204" pitchFamily="34" charset="0"/>
              </a:rPr>
              <a:t>. 643519 – 01)</a:t>
            </a:r>
          </a:p>
        </p:txBody>
      </p:sp>
    </p:spTree>
    <p:extLst>
      <p:ext uri="{BB962C8B-B14F-4D97-AF65-F5344CB8AC3E}">
        <p14:creationId xmlns:p14="http://schemas.microsoft.com/office/powerpoint/2010/main" val="18687169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157389"/>
          </a:xfrm>
        </p:spPr>
        <p:txBody>
          <a:bodyPr>
            <a:normAutofit fontScale="90000"/>
          </a:bodyPr>
          <a:lstStyle/>
          <a:p>
            <a:endParaRPr lang="it-IT"/>
          </a:p>
        </p:txBody>
      </p:sp>
      <p:sp>
        <p:nvSpPr>
          <p:cNvPr id="3" name="Segnaposto contenuto 2"/>
          <p:cNvSpPr>
            <a:spLocks noGrp="1"/>
          </p:cNvSpPr>
          <p:nvPr>
            <p:ph idx="1"/>
          </p:nvPr>
        </p:nvSpPr>
        <p:spPr>
          <a:xfrm>
            <a:off x="838200" y="914399"/>
            <a:ext cx="10515600" cy="5316583"/>
          </a:xfrm>
        </p:spPr>
        <p:txBody>
          <a:bodyPr>
            <a:normAutofit fontScale="70000" lnSpcReduction="20000"/>
          </a:bodyPr>
          <a:lstStyle/>
          <a:p>
            <a:pPr marL="0" indent="0" algn="just">
              <a:buNone/>
            </a:pPr>
            <a:r>
              <a:rPr lang="it-IT" sz="3200" dirty="0">
                <a:latin typeface="Arial Rounded MT Bold" panose="020F0704030504030204" pitchFamily="34" charset="0"/>
              </a:rPr>
              <a:t>“L'amministratore del condominio, convenuto in giudizio da un terzo o da un condomino è tenuto a darne senza indugio notizia all'assemblea quando la domanda abbia un contenuto esorbitante dalle sue attribuzioni, cosi come delineate dall'art. 1130 cod. civ. Pertanto poiché in base a detto articolo deve ritenersi spettante all'amministratore nell'ambito dei compiti di conservazione delle cose comuni (ossia di preservazione della loro integrità e di reazione ad attentati o pretese di terzi) il potere discrezionale, autonomamente esercitabile, di </a:t>
            </a:r>
            <a:r>
              <a:rPr lang="it-IT" sz="3200" dirty="0">
                <a:solidFill>
                  <a:srgbClr val="C00000"/>
                </a:solidFill>
                <a:latin typeface="Arial Rounded MT Bold" panose="020F0704030504030204" pitchFamily="34" charset="0"/>
              </a:rPr>
              <a:t>impartire le disposizioni necessarie ad eseguire lavori di manutenzione ordinaria delle parti comuni dell'edificio e di erogare le relative spese</a:t>
            </a:r>
            <a:r>
              <a:rPr lang="it-IT" sz="3200" dirty="0">
                <a:latin typeface="Arial Rounded MT Bold" panose="020F0704030504030204" pitchFamily="34" charset="0"/>
              </a:rPr>
              <a:t>, non può considerarsi esorbitante dalle dette attribuzione la decisione autonoma dell'amministratore rispetto ad un lite quando con la domanda proposta contro il condominio si facciano valere</a:t>
            </a:r>
            <a:r>
              <a:rPr lang="it-IT" sz="3200" dirty="0">
                <a:solidFill>
                  <a:srgbClr val="C00000"/>
                </a:solidFill>
                <a:latin typeface="Arial Rounded MT Bold" panose="020F0704030504030204" pitchFamily="34" charset="0"/>
              </a:rPr>
              <a:t> pretese risarcitorie ( in forma specifica, oltreché per equivalente) correlate a difetto di manutenzione ordinaria di una parte comune</a:t>
            </a:r>
            <a:r>
              <a:rPr lang="it-IT" sz="3200" dirty="0">
                <a:latin typeface="Arial Rounded MT Bold" panose="020F0704030504030204" pitchFamily="34" charset="0"/>
              </a:rPr>
              <a:t>, quale il tetto di copertura dell'edificio. Ne deriva, ulteriormente, la mancanza, in siffatta ipotesi, della condizione essenziale per l'esercizio da parte del condomino dissenziente del potere di estraniarsi dalla lite scindendo la propria responsabilità in ordine alle sue conseguenze per il caso di soccombenza, non potendo tale potere esercitarsi ove legittimamente manchi intorno alla lite promossa contro il condominio una specifica decisione dell'assemblea.” </a:t>
            </a:r>
            <a:r>
              <a:rPr lang="it-IT" sz="3200" dirty="0" err="1">
                <a:latin typeface="Arial Rounded MT Bold" panose="020F0704030504030204" pitchFamily="34" charset="0"/>
              </a:rPr>
              <a:t>Cass</a:t>
            </a:r>
            <a:r>
              <a:rPr lang="it-IT" sz="3200" dirty="0">
                <a:latin typeface="Arial Rounded MT Bold" panose="020F0704030504030204" pitchFamily="34" charset="0"/>
              </a:rPr>
              <a:t>. </a:t>
            </a:r>
            <a:r>
              <a:rPr lang="it-IT" sz="3200" dirty="0" err="1">
                <a:latin typeface="Arial Rounded MT Bold" panose="020F0704030504030204" pitchFamily="34" charset="0"/>
              </a:rPr>
              <a:t>Civ</a:t>
            </a:r>
            <a:r>
              <a:rPr lang="it-IT" sz="3200" dirty="0">
                <a:latin typeface="Arial Rounded MT Bold" panose="020F0704030504030204" pitchFamily="34" charset="0"/>
              </a:rPr>
              <a:t>. Sez. 2, Sentenza n. 2259 del 02/03/1998 (</a:t>
            </a:r>
            <a:r>
              <a:rPr lang="it-IT" sz="3200" dirty="0" err="1">
                <a:latin typeface="Arial Rounded MT Bold" panose="020F0704030504030204" pitchFamily="34" charset="0"/>
              </a:rPr>
              <a:t>Rv</a:t>
            </a:r>
            <a:r>
              <a:rPr lang="it-IT" sz="3200" dirty="0">
                <a:latin typeface="Arial Rounded MT Bold" panose="020F0704030504030204" pitchFamily="34" charset="0"/>
              </a:rPr>
              <a:t>. 513192 – 01)</a:t>
            </a:r>
          </a:p>
        </p:txBody>
      </p:sp>
    </p:spTree>
    <p:extLst>
      <p:ext uri="{BB962C8B-B14F-4D97-AF65-F5344CB8AC3E}">
        <p14:creationId xmlns:p14="http://schemas.microsoft.com/office/powerpoint/2010/main" val="15825529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364378"/>
            <a:ext cx="10515600" cy="1476102"/>
          </a:xfrm>
        </p:spPr>
        <p:txBody>
          <a:bodyPr>
            <a:normAutofit/>
          </a:bodyPr>
          <a:lstStyle/>
          <a:p>
            <a:pPr algn="just"/>
            <a:r>
              <a:rPr lang="it-IT" sz="2800" dirty="0" smtClean="0">
                <a:solidFill>
                  <a:srgbClr val="C00000"/>
                </a:solidFill>
                <a:latin typeface="Arial Rounded MT Bold" panose="020F0704030504030204" pitchFamily="34" charset="0"/>
              </a:rPr>
              <a:t>Il condomino dissenziente </a:t>
            </a:r>
            <a:r>
              <a:rPr lang="it-IT" sz="2800" dirty="0" err="1" smtClean="0">
                <a:solidFill>
                  <a:srgbClr val="C00000"/>
                </a:solidFill>
                <a:latin typeface="Arial Rounded MT Bold" panose="020F0704030504030204" pitchFamily="34" charset="0"/>
              </a:rPr>
              <a:t>ax</a:t>
            </a:r>
            <a:r>
              <a:rPr lang="it-IT" sz="2800" dirty="0" smtClean="0">
                <a:solidFill>
                  <a:srgbClr val="C00000"/>
                </a:solidFill>
                <a:latin typeface="Arial Rounded MT Bold" panose="020F0704030504030204" pitchFamily="34" charset="0"/>
              </a:rPr>
              <a:t> art. 1132 c.c. può partecipare alle successive assemblee aventi all’ordine del giorno il giudizio rispetto al quale abbia inteso dissociarsi?</a:t>
            </a:r>
            <a:endParaRPr lang="it-IT" sz="2800" dirty="0">
              <a:solidFill>
                <a:srgbClr val="C00000"/>
              </a:solidFill>
              <a:latin typeface="Arial Rounded MT Bold" panose="020F0704030504030204" pitchFamily="34" charset="0"/>
            </a:endParaRPr>
          </a:p>
        </p:txBody>
      </p:sp>
    </p:spTree>
    <p:extLst>
      <p:ext uri="{BB962C8B-B14F-4D97-AF65-F5344CB8AC3E}">
        <p14:creationId xmlns:p14="http://schemas.microsoft.com/office/powerpoint/2010/main" val="24514279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980349"/>
          </a:xfrm>
        </p:spPr>
        <p:txBody>
          <a:bodyPr>
            <a:normAutofit/>
          </a:bodyPr>
          <a:lstStyle/>
          <a:p>
            <a:pPr algn="just"/>
            <a:r>
              <a:rPr lang="it-IT" sz="2800" dirty="0" err="1">
                <a:latin typeface="Arial Rounded MT Bold" panose="020F0704030504030204" pitchFamily="34" charset="0"/>
              </a:rPr>
              <a:t>Cass</a:t>
            </a:r>
            <a:r>
              <a:rPr lang="it-IT" sz="2800" dirty="0">
                <a:latin typeface="Arial Rounded MT Bold" panose="020F0704030504030204" pitchFamily="34" charset="0"/>
              </a:rPr>
              <a:t>. </a:t>
            </a:r>
            <a:r>
              <a:rPr lang="it-IT" sz="2800" dirty="0" err="1">
                <a:latin typeface="Arial Rounded MT Bold" panose="020F0704030504030204" pitchFamily="34" charset="0"/>
              </a:rPr>
              <a:t>Civ</a:t>
            </a:r>
            <a:r>
              <a:rPr lang="it-IT" sz="2800" dirty="0">
                <a:latin typeface="Arial Rounded MT Bold" panose="020F0704030504030204" pitchFamily="34" charset="0"/>
              </a:rPr>
              <a:t>. Sez. 2, Sentenza n. 15360 del 05/12/2001 (</a:t>
            </a:r>
            <a:r>
              <a:rPr lang="it-IT" sz="2800" dirty="0" err="1">
                <a:latin typeface="Arial Rounded MT Bold" panose="020F0704030504030204" pitchFamily="34" charset="0"/>
              </a:rPr>
              <a:t>Rv</a:t>
            </a:r>
            <a:r>
              <a:rPr lang="it-IT" sz="2800" dirty="0">
                <a:latin typeface="Arial Rounded MT Bold" panose="020F0704030504030204" pitchFamily="34" charset="0"/>
              </a:rPr>
              <a:t>. 550860 – 01)</a:t>
            </a:r>
          </a:p>
        </p:txBody>
      </p:sp>
      <p:sp>
        <p:nvSpPr>
          <p:cNvPr id="3" name="Segnaposto contenuto 2"/>
          <p:cNvSpPr>
            <a:spLocks noGrp="1"/>
          </p:cNvSpPr>
          <p:nvPr>
            <p:ph idx="1"/>
          </p:nvPr>
        </p:nvSpPr>
        <p:spPr>
          <a:xfrm>
            <a:off x="838200" y="1593668"/>
            <a:ext cx="10515600" cy="4833257"/>
          </a:xfrm>
        </p:spPr>
        <p:txBody>
          <a:bodyPr>
            <a:normAutofit fontScale="85000" lnSpcReduction="20000"/>
          </a:bodyPr>
          <a:lstStyle/>
          <a:p>
            <a:pPr marL="0" indent="0" algn="just">
              <a:buNone/>
            </a:pPr>
            <a:r>
              <a:rPr lang="it-IT" dirty="0">
                <a:latin typeface="Arial Rounded MT Bold" panose="020F0704030504030204" pitchFamily="34" charset="0"/>
              </a:rPr>
              <a:t>In materia di condominio, in difetto di una specifica disposizione normativa che inibisca la partecipazione del condomino dichiaratosi dissenziente rispetto all'instaurazione di una lite giudiziaria, alle </a:t>
            </a:r>
            <a:r>
              <a:rPr lang="it-IT" dirty="0">
                <a:solidFill>
                  <a:srgbClr val="FF0000"/>
                </a:solidFill>
                <a:latin typeface="Arial Rounded MT Bold" panose="020F0704030504030204" pitchFamily="34" charset="0"/>
              </a:rPr>
              <a:t>successive deliberazioni assembleari concernenti il prosieguo della controversia</a:t>
            </a:r>
            <a:r>
              <a:rPr lang="it-IT" dirty="0">
                <a:latin typeface="Arial Rounded MT Bold" panose="020F0704030504030204" pitchFamily="34" charset="0"/>
              </a:rPr>
              <a:t>, non può essere legittimamente disconosciuto al suddetto condomino il diritto di manifestare la propria volontà nell'assemblea e di concorrere, quindi, al pari degli altri e continuando a sostenere la propria originaria avversa opinione, alla formazione della volontà comune sullo specifico argomento dell'abbandono della lite; ne' può dedursi al riguardo - pur nella riconosciuta estensibilità al condominio del disposto dell'art. 2373 cod. civ. di portata generale in materia societaria - un'astratta ipotesi di conflitto di interessi, in quanto questo va dedotto in concreto e può essere riconosciuto soltanto ove risulti dimostrata una sicura divergenza tra specifiche ragioni personali di determinati singoli condomini, il cui voto abbia concorso a determinare la maggioranza assembleare ed un parimenti specifico contrario interesse istituzionale del condominio</a:t>
            </a:r>
            <a:r>
              <a:rPr lang="it-IT" dirty="0" smtClean="0">
                <a:latin typeface="Arial Rounded MT Bold" panose="020F0704030504030204" pitchFamily="34" charset="0"/>
              </a:rPr>
              <a:t>. </a:t>
            </a:r>
            <a:endParaRPr lang="it-IT" dirty="0">
              <a:latin typeface="Arial Rounded MT Bold" panose="020F0704030504030204" pitchFamily="34" charset="0"/>
            </a:endParaRPr>
          </a:p>
        </p:txBody>
      </p:sp>
    </p:spTree>
    <p:extLst>
      <p:ext uri="{BB962C8B-B14F-4D97-AF65-F5344CB8AC3E}">
        <p14:creationId xmlns:p14="http://schemas.microsoft.com/office/powerpoint/2010/main" val="16782783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030582"/>
            <a:ext cx="10515600" cy="1332411"/>
          </a:xfrm>
        </p:spPr>
        <p:txBody>
          <a:bodyPr>
            <a:normAutofit/>
          </a:bodyPr>
          <a:lstStyle/>
          <a:p>
            <a:pPr algn="ctr"/>
            <a:r>
              <a:rPr lang="it-IT" sz="3200" dirty="0" smtClean="0">
                <a:solidFill>
                  <a:schemeClr val="accent6">
                    <a:lumMod val="50000"/>
                  </a:schemeClr>
                </a:solidFill>
                <a:latin typeface="Arial Rounded MT Bold" panose="020F0704030504030204" pitchFamily="34" charset="0"/>
              </a:rPr>
              <a:t>GRAZIE PER L’ATTENZIONE</a:t>
            </a:r>
            <a:endParaRPr lang="it-IT" sz="3200" dirty="0">
              <a:solidFill>
                <a:schemeClr val="accent6">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31102773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latin typeface="Arial Rounded MT Bold" panose="020F0704030504030204" pitchFamily="34" charset="0"/>
              </a:rPr>
              <a:t>DELIBERA, PRESUPPOSTO ESSENZIALE </a:t>
            </a:r>
            <a:endParaRPr lang="it-IT" sz="3200" dirty="0">
              <a:latin typeface="Arial Rounded MT Bold" panose="020F0704030504030204" pitchFamily="34" charset="0"/>
            </a:endParaRPr>
          </a:p>
        </p:txBody>
      </p:sp>
      <p:sp>
        <p:nvSpPr>
          <p:cNvPr id="3" name="Segnaposto contenuto 2"/>
          <p:cNvSpPr>
            <a:spLocks noGrp="1"/>
          </p:cNvSpPr>
          <p:nvPr>
            <p:ph idx="1"/>
          </p:nvPr>
        </p:nvSpPr>
        <p:spPr/>
        <p:txBody>
          <a:bodyPr>
            <a:normAutofit/>
          </a:bodyPr>
          <a:lstStyle/>
          <a:p>
            <a:pPr algn="just"/>
            <a:r>
              <a:rPr lang="it-IT" sz="3200" dirty="0" smtClean="0">
                <a:latin typeface="Arial Rounded MT Bold" panose="020F0704030504030204" pitchFamily="34" charset="0"/>
              </a:rPr>
              <a:t>il dissenso può essere manifestato soltanto in merito alle cause, attive o passive, alle quali il condominio abbia deciso di partecipare in forza di una delibera assembleare. Nel caso in cui non ci sia la delibera, i </a:t>
            </a:r>
            <a:r>
              <a:rPr lang="it-IT" sz="3200" dirty="0" smtClean="0">
                <a:latin typeface="Arial Rounded MT Bold" panose="020F0704030504030204" pitchFamily="34" charset="0"/>
              </a:rPr>
              <a:t>condomini </a:t>
            </a:r>
            <a:r>
              <a:rPr lang="it-IT" sz="3200" dirty="0" smtClean="0">
                <a:latin typeface="Arial Rounded MT Bold" panose="020F0704030504030204" pitchFamily="34" charset="0"/>
              </a:rPr>
              <a:t>non hanno la facoltà di esprimere il dissenso.</a:t>
            </a:r>
          </a:p>
          <a:p>
            <a:pPr algn="just"/>
            <a:r>
              <a:rPr lang="it-IT" sz="3200" dirty="0" smtClean="0">
                <a:latin typeface="Arial Rounded MT Bold" panose="020F0704030504030204" pitchFamily="34" charset="0"/>
              </a:rPr>
              <a:t>Quindi, un presupposto essenziale per </a:t>
            </a:r>
            <a:r>
              <a:rPr lang="it-IT" sz="3200" dirty="0" smtClean="0">
                <a:latin typeface="Arial Rounded MT Bold" panose="020F0704030504030204" pitchFamily="34" charset="0"/>
              </a:rPr>
              <a:t>poter manifestare </a:t>
            </a:r>
            <a:r>
              <a:rPr lang="it-IT" sz="3200" dirty="0" smtClean="0">
                <a:latin typeface="Arial Rounded MT Bold" panose="020F0704030504030204" pitchFamily="34" charset="0"/>
              </a:rPr>
              <a:t>il dissenso alle liti è la </a:t>
            </a:r>
            <a:r>
              <a:rPr lang="it-IT" sz="3200" dirty="0" smtClean="0">
                <a:solidFill>
                  <a:srgbClr val="FF0000"/>
                </a:solidFill>
                <a:latin typeface="Arial Rounded MT Bold" panose="020F0704030504030204" pitchFamily="34" charset="0"/>
              </a:rPr>
              <a:t>DELIBERA</a:t>
            </a:r>
            <a:r>
              <a:rPr lang="it-IT" sz="3200" dirty="0" smtClean="0">
                <a:latin typeface="Arial Rounded MT Bold" panose="020F0704030504030204" pitchFamily="34" charset="0"/>
              </a:rPr>
              <a:t>.</a:t>
            </a:r>
            <a:endParaRPr lang="it-IT" sz="3200" dirty="0" smtClean="0">
              <a:latin typeface="Arial Rounded MT Bold" panose="020F0704030504030204" pitchFamily="34" charset="0"/>
            </a:endParaRPr>
          </a:p>
        </p:txBody>
      </p:sp>
    </p:spTree>
    <p:extLst>
      <p:ext uri="{BB962C8B-B14F-4D97-AF65-F5344CB8AC3E}">
        <p14:creationId xmlns:p14="http://schemas.microsoft.com/office/powerpoint/2010/main" val="2923904725"/>
      </p:ext>
    </p:extLst>
  </p:cSld>
  <p:clrMapOvr>
    <a:masterClrMapping/>
  </p:clrMapOvr>
  <mc:AlternateContent xmlns:mc="http://schemas.openxmlformats.org/markup-compatibility/2006" xmlns:p14="http://schemas.microsoft.com/office/powerpoint/2010/main">
    <mc:Choice Requires="p14">
      <p:transition spd="slow" p14:dur="10000">
        <p:checker/>
      </p:transition>
    </mc:Choice>
    <mc:Fallback xmlns="">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latin typeface="Arial Rounded MT Bold" panose="020F0704030504030204" pitchFamily="34" charset="0"/>
              </a:rPr>
              <a:t>NO DISSENSO PER AZIONI EX ARTT. 1129, 1130 C.C.</a:t>
            </a:r>
            <a:endParaRPr lang="it-IT" sz="2400" dirty="0">
              <a:latin typeface="Arial Rounded MT Bold" panose="020F0704030504030204" pitchFamily="34" charset="0"/>
            </a:endParaRPr>
          </a:p>
        </p:txBody>
      </p:sp>
      <p:sp>
        <p:nvSpPr>
          <p:cNvPr id="3" name="Segnaposto contenuto 2"/>
          <p:cNvSpPr>
            <a:spLocks noGrp="1"/>
          </p:cNvSpPr>
          <p:nvPr>
            <p:ph idx="1"/>
          </p:nvPr>
        </p:nvSpPr>
        <p:spPr/>
        <p:txBody>
          <a:bodyPr>
            <a:normAutofit lnSpcReduction="10000"/>
          </a:bodyPr>
          <a:lstStyle/>
          <a:p>
            <a:pPr marL="0" indent="0" algn="just">
              <a:buNone/>
            </a:pPr>
            <a:r>
              <a:rPr lang="it-IT" dirty="0" smtClean="0">
                <a:latin typeface="Arial Rounded MT Bold" panose="020F0704030504030204" pitchFamily="34" charset="0"/>
              </a:rPr>
              <a:t>poiché la norma richiede una delibera che disponga in merito ad una lite, possiamo </a:t>
            </a:r>
            <a:r>
              <a:rPr lang="it-IT" dirty="0" smtClean="0">
                <a:latin typeface="Arial Rounded MT Bold" panose="020F0704030504030204" pitchFamily="34" charset="0"/>
              </a:rPr>
              <a:t>dedurre</a:t>
            </a:r>
            <a:r>
              <a:rPr lang="it-IT" dirty="0" smtClean="0">
                <a:latin typeface="Arial Rounded MT Bold" panose="020F0704030504030204" pitchFamily="34" charset="0"/>
              </a:rPr>
              <a:t> </a:t>
            </a:r>
            <a:r>
              <a:rPr lang="it-IT" dirty="0" smtClean="0">
                <a:latin typeface="Arial Rounded MT Bold" panose="020F0704030504030204" pitchFamily="34" charset="0"/>
              </a:rPr>
              <a:t>l’impossibilità per i </a:t>
            </a:r>
            <a:r>
              <a:rPr lang="it-IT" dirty="0" smtClean="0">
                <a:latin typeface="Arial Rounded MT Bold" panose="020F0704030504030204" pitchFamily="34" charset="0"/>
              </a:rPr>
              <a:t>condomini </a:t>
            </a:r>
            <a:r>
              <a:rPr lang="it-IT" dirty="0" smtClean="0">
                <a:latin typeface="Arial Rounded MT Bold" panose="020F0704030504030204" pitchFamily="34" charset="0"/>
              </a:rPr>
              <a:t>di esercitare il dissenso in ordine alle liti che l’amministratore promuove o alle quali resiste senza il preventivo “passaggio in assemblea” perché rientrano nell’esercizio dei suoi poteri.</a:t>
            </a:r>
          </a:p>
          <a:p>
            <a:pPr marL="0" indent="0" algn="just">
              <a:buNone/>
            </a:pPr>
            <a:r>
              <a:rPr lang="it-IT" dirty="0" smtClean="0">
                <a:latin typeface="Arial Rounded MT Bold" panose="020F0704030504030204" pitchFamily="34" charset="0"/>
              </a:rPr>
              <a:t>Un esempio potrebbe essere il ricorso per decreto ingiuntivo contro i </a:t>
            </a:r>
            <a:r>
              <a:rPr lang="it-IT" dirty="0" smtClean="0">
                <a:latin typeface="Arial Rounded MT Bold" panose="020F0704030504030204" pitchFamily="34" charset="0"/>
              </a:rPr>
              <a:t>condomini </a:t>
            </a:r>
            <a:r>
              <a:rPr lang="it-IT" dirty="0" smtClean="0">
                <a:latin typeface="Arial Rounded MT Bold" panose="020F0704030504030204" pitchFamily="34" charset="0"/>
              </a:rPr>
              <a:t>morosi oppure il ricorso d’urgenza per il passaggio delle consegne nei confronti dell’amministratore uscente, le azioni possessorie e il recupero delle spese necessarie per il ripristino della cosa comune (</a:t>
            </a:r>
            <a:r>
              <a:rPr lang="it-IT" i="1" dirty="0" smtClean="0">
                <a:latin typeface="Arial Rounded MT Bold" panose="020F0704030504030204" pitchFamily="34" charset="0"/>
              </a:rPr>
              <a:t>atti conservativi</a:t>
            </a:r>
            <a:r>
              <a:rPr lang="it-IT" dirty="0" smtClean="0">
                <a:latin typeface="Arial Rounded MT Bold" panose="020F0704030504030204" pitchFamily="34" charset="0"/>
              </a:rPr>
              <a:t>)</a:t>
            </a:r>
          </a:p>
          <a:p>
            <a:pPr marL="0" indent="0" algn="just">
              <a:buNone/>
            </a:pPr>
            <a:endParaRPr lang="it-IT" dirty="0">
              <a:latin typeface="Arial Rounded MT Bold" panose="020F0704030504030204" pitchFamily="34" charset="0"/>
            </a:endParaRPr>
          </a:p>
        </p:txBody>
      </p:sp>
    </p:spTree>
    <p:extLst>
      <p:ext uri="{BB962C8B-B14F-4D97-AF65-F5344CB8AC3E}">
        <p14:creationId xmlns:p14="http://schemas.microsoft.com/office/powerpoint/2010/main" val="33317353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dirty="0" smtClean="0">
                <a:latin typeface="Arial Rounded MT Bold" panose="020F0704030504030204" pitchFamily="34" charset="0"/>
              </a:rPr>
              <a:t>Cassazione civile</a:t>
            </a:r>
            <a:br>
              <a:rPr lang="it-IT" sz="2400" dirty="0" smtClean="0">
                <a:latin typeface="Arial Rounded MT Bold" panose="020F0704030504030204" pitchFamily="34" charset="0"/>
              </a:rPr>
            </a:br>
            <a:r>
              <a:rPr lang="it-IT" sz="2400" dirty="0" smtClean="0">
                <a:latin typeface="Arial Rounded MT Bold" panose="020F0704030504030204" pitchFamily="34" charset="0"/>
              </a:rPr>
              <a:t>Sez. II</a:t>
            </a:r>
            <a:br>
              <a:rPr lang="it-IT" sz="2400" dirty="0" smtClean="0">
                <a:latin typeface="Arial Rounded MT Bold" panose="020F0704030504030204" pitchFamily="34" charset="0"/>
              </a:rPr>
            </a:br>
            <a:r>
              <a:rPr lang="it-IT" sz="2400" dirty="0" smtClean="0">
                <a:latin typeface="Arial Rounded MT Bold" panose="020F0704030504030204" pitchFamily="34" charset="0"/>
              </a:rPr>
              <a:t>sentenza n. 2436 del 31 gennaio 2018</a:t>
            </a:r>
            <a:endParaRPr lang="it-IT" sz="2400" dirty="0">
              <a:latin typeface="Arial Rounded MT Bold" panose="020F0704030504030204" pitchFamily="34" charset="0"/>
            </a:endParaRPr>
          </a:p>
        </p:txBody>
      </p:sp>
      <p:sp>
        <p:nvSpPr>
          <p:cNvPr id="3" name="Segnaposto contenuto 2"/>
          <p:cNvSpPr>
            <a:spLocks noGrp="1"/>
          </p:cNvSpPr>
          <p:nvPr>
            <p:ph idx="1"/>
          </p:nvPr>
        </p:nvSpPr>
        <p:spPr/>
        <p:txBody>
          <a:bodyPr>
            <a:normAutofit fontScale="85000" lnSpcReduction="20000"/>
          </a:bodyPr>
          <a:lstStyle/>
          <a:p>
            <a:pPr marL="0" indent="0" algn="just">
              <a:buNone/>
            </a:pPr>
            <a:r>
              <a:rPr lang="it-IT" i="1" dirty="0" smtClean="0">
                <a:latin typeface="Arial Rounded MT Bold" panose="020F0704030504030204" pitchFamily="34" charset="0"/>
              </a:rPr>
              <a:t>In tema di condominio, l'art. 1130, n. 4, c.c., che attribuisce all'amministratore il potere di compiere atti conservativi dei diritti inerenti alle parti comuni dell'edificio, deve interpretarsi estensivamente nel senso che, oltre agli atti conservativi necessari ad evitare pregiudizi a questa o a quella parte comune, </a:t>
            </a:r>
            <a:r>
              <a:rPr lang="it-IT" b="1" i="1" dirty="0" smtClean="0">
                <a:solidFill>
                  <a:srgbClr val="0070C0"/>
                </a:solidFill>
                <a:latin typeface="Arial Rounded MT Bold" panose="020F0704030504030204" pitchFamily="34" charset="0"/>
              </a:rPr>
              <a:t>l'amministratore ha il potere - dovere di compiere analoghi atti per la salvaguardia dei diritti concernenti l'edificio condominiale unitariamente considerato</a:t>
            </a:r>
            <a:r>
              <a:rPr lang="it-IT" i="1" dirty="0" smtClean="0">
                <a:latin typeface="Arial Rounded MT Bold" panose="020F0704030504030204" pitchFamily="34" charset="0"/>
              </a:rPr>
              <a:t>; pertanto, rientra nel novero degli atti conservativi di cui all'art. 1130 n. 4 c.c. l'azione di cui all'art. 1669 c.c. intesa a rimuovere i gravi difetti dì costruzione, nel caso in cui questi riguardino l'intero edificio condominiale e i singoli appartamenti, vertendosi in una ipotesi di causa comune di danno che abilita alternativamente l'amministratore del condominio e i singoli condomini ad agire per il risarcimento, senza che possa farsi distinzione tra parti comuni e singoli appartamenti o parte di essi soltanto. </a:t>
            </a:r>
          </a:p>
          <a:p>
            <a:pPr marL="0" indent="0" algn="just">
              <a:buNone/>
            </a:pPr>
            <a:endParaRPr lang="it-IT" i="1" dirty="0">
              <a:latin typeface="Arial Rounded MT Bold" panose="020F0704030504030204" pitchFamily="34" charset="0"/>
            </a:endParaRPr>
          </a:p>
        </p:txBody>
      </p:sp>
    </p:spTree>
    <p:extLst>
      <p:ext uri="{BB962C8B-B14F-4D97-AF65-F5344CB8AC3E}">
        <p14:creationId xmlns:p14="http://schemas.microsoft.com/office/powerpoint/2010/main" val="4285313711"/>
      </p:ext>
    </p:extLst>
  </p:cSld>
  <p:clrMapOvr>
    <a:masterClrMapping/>
  </p:clrMapOvr>
  <mc:AlternateContent xmlns:mc="http://schemas.openxmlformats.org/markup-compatibility/2006" xmlns:p14="http://schemas.microsoft.com/office/powerpoint/2010/main">
    <mc:Choice Requires="p14">
      <p:transition spd="slow" p14:dur="5000">
        <p:push dir="u"/>
      </p:transition>
    </mc:Choice>
    <mc:Fallback xmlns="">
      <p:transition spd="slow">
        <p:push dir="u"/>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latin typeface="Arial Rounded MT Bold" panose="020F0704030504030204" pitchFamily="34" charset="0"/>
              </a:rPr>
              <a:t>FORMALITA’ NECESSARIE</a:t>
            </a:r>
            <a:endParaRPr lang="it-IT" sz="2800" dirty="0">
              <a:latin typeface="Arial Rounded MT Bold" panose="020F0704030504030204" pitchFamily="34" charset="0"/>
            </a:endParaRPr>
          </a:p>
        </p:txBody>
      </p:sp>
      <p:sp>
        <p:nvSpPr>
          <p:cNvPr id="3" name="Segnaposto contenuto 2"/>
          <p:cNvSpPr>
            <a:spLocks noGrp="1"/>
          </p:cNvSpPr>
          <p:nvPr>
            <p:ph idx="1"/>
          </p:nvPr>
        </p:nvSpPr>
        <p:spPr/>
        <p:txBody>
          <a:bodyPr>
            <a:normAutofit/>
          </a:bodyPr>
          <a:lstStyle/>
          <a:p>
            <a:pPr marL="0" indent="0" algn="just">
              <a:buNone/>
            </a:pPr>
            <a:r>
              <a:rPr lang="it-IT" sz="3200" dirty="0" smtClean="0">
                <a:latin typeface="Arial Rounded MT Bold" panose="020F0704030504030204" pitchFamily="34" charset="0"/>
              </a:rPr>
              <a:t>Il </a:t>
            </a:r>
            <a:r>
              <a:rPr lang="it-IT" sz="3200" dirty="0" smtClean="0">
                <a:latin typeface="Arial Rounded MT Bold" panose="020F0704030504030204" pitchFamily="34" charset="0"/>
              </a:rPr>
              <a:t>condomino </a:t>
            </a:r>
            <a:r>
              <a:rPr lang="it-IT" sz="3200" dirty="0" smtClean="0">
                <a:latin typeface="Arial Rounded MT Bold" panose="020F0704030504030204" pitchFamily="34" charset="0"/>
              </a:rPr>
              <a:t>presente in assemblea deve esprimere il </a:t>
            </a:r>
            <a:r>
              <a:rPr lang="it-IT" sz="3200" dirty="0" smtClean="0">
                <a:latin typeface="Arial Rounded MT Bold" panose="020F0704030504030204" pitchFamily="34" charset="0"/>
              </a:rPr>
              <a:t>proprio</a:t>
            </a:r>
            <a:r>
              <a:rPr lang="it-IT" sz="3200" dirty="0" smtClean="0">
                <a:latin typeface="Arial Rounded MT Bold" panose="020F0704030504030204" pitchFamily="34" charset="0"/>
              </a:rPr>
              <a:t> </a:t>
            </a:r>
            <a:r>
              <a:rPr lang="it-IT" sz="3200" dirty="0" smtClean="0">
                <a:latin typeface="Arial Rounded MT Bold" panose="020F0704030504030204" pitchFamily="34" charset="0"/>
              </a:rPr>
              <a:t>dissenso con due atti distinti, entrambi essenziali.</a:t>
            </a:r>
          </a:p>
          <a:p>
            <a:pPr marL="0" indent="0" algn="just">
              <a:buNone/>
            </a:pPr>
            <a:r>
              <a:rPr lang="it-IT" sz="3200" dirty="0" smtClean="0">
                <a:latin typeface="Arial Rounded MT Bold" panose="020F0704030504030204" pitchFamily="34" charset="0"/>
              </a:rPr>
              <a:t>Il </a:t>
            </a:r>
            <a:r>
              <a:rPr lang="it-IT" sz="3200" dirty="0" smtClean="0">
                <a:latin typeface="Arial Rounded MT Bold" panose="020F0704030504030204" pitchFamily="34" charset="0"/>
              </a:rPr>
              <a:t>condomino </a:t>
            </a:r>
            <a:r>
              <a:rPr lang="it-IT" sz="3200" dirty="0" smtClean="0">
                <a:latin typeface="Arial Rounded MT Bold" panose="020F0704030504030204" pitchFamily="34" charset="0"/>
              </a:rPr>
              <a:t>presente in </a:t>
            </a:r>
            <a:r>
              <a:rPr lang="it-IT" sz="3200" dirty="0" smtClean="0">
                <a:latin typeface="Arial Rounded MT Bold" panose="020F0704030504030204" pitchFamily="34" charset="0"/>
              </a:rPr>
              <a:t>assemblea, infatti, deve:</a:t>
            </a:r>
          </a:p>
          <a:p>
            <a:pPr marL="0" indent="0" algn="just">
              <a:buNone/>
            </a:pPr>
            <a:r>
              <a:rPr lang="it-IT" sz="3200" dirty="0" smtClean="0">
                <a:latin typeface="Arial Rounded MT Bold" panose="020F0704030504030204" pitchFamily="34" charset="0"/>
              </a:rPr>
              <a:t>1) esprimere </a:t>
            </a:r>
            <a:r>
              <a:rPr lang="it-IT" sz="3200" dirty="0" smtClean="0">
                <a:latin typeface="Arial Rounded MT Bold" panose="020F0704030504030204" pitchFamily="34" charset="0"/>
              </a:rPr>
              <a:t>manifestamente il suo dissenso in relazione alla delibera, quindi la prima formalità assolutamente necessaria è il voto “negativo”.</a:t>
            </a:r>
          </a:p>
          <a:p>
            <a:pPr marL="0" indent="0" algn="just">
              <a:buNone/>
            </a:pPr>
            <a:endParaRPr lang="it-IT" sz="3200" dirty="0">
              <a:latin typeface="Arial Rounded MT Bold" panose="020F0704030504030204" pitchFamily="34" charset="0"/>
            </a:endParaRPr>
          </a:p>
        </p:txBody>
      </p:sp>
    </p:spTree>
    <p:extLst>
      <p:ext uri="{BB962C8B-B14F-4D97-AF65-F5344CB8AC3E}">
        <p14:creationId xmlns:p14="http://schemas.microsoft.com/office/powerpoint/2010/main" val="334525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1293858"/>
          </a:xfrm>
        </p:spPr>
        <p:txBody>
          <a:bodyPr>
            <a:normAutofit/>
          </a:bodyPr>
          <a:lstStyle/>
          <a:p>
            <a:pPr algn="ctr"/>
            <a:r>
              <a:rPr lang="it-IT" sz="4000" dirty="0" smtClean="0">
                <a:latin typeface="Arial Rounded MT Bold" panose="020F0704030504030204" pitchFamily="34" charset="0"/>
              </a:rPr>
              <a:t>Votazione contraria e comunicazione scritta</a:t>
            </a:r>
            <a:endParaRPr lang="it-IT" sz="4000" dirty="0">
              <a:latin typeface="Arial Rounded MT Bold" panose="020F0704030504030204" pitchFamily="34" charset="0"/>
            </a:endParaRPr>
          </a:p>
        </p:txBody>
      </p:sp>
      <p:sp>
        <p:nvSpPr>
          <p:cNvPr id="3" name="Segnaposto contenuto 2"/>
          <p:cNvSpPr>
            <a:spLocks noGrp="1"/>
          </p:cNvSpPr>
          <p:nvPr>
            <p:ph idx="1"/>
          </p:nvPr>
        </p:nvSpPr>
        <p:spPr/>
        <p:txBody>
          <a:bodyPr>
            <a:normAutofit lnSpcReduction="10000"/>
          </a:bodyPr>
          <a:lstStyle/>
          <a:p>
            <a:pPr marL="0" indent="0" algn="just">
              <a:buNone/>
            </a:pPr>
            <a:r>
              <a:rPr lang="it-IT" dirty="0" smtClean="0">
                <a:latin typeface="Arial Rounded MT Bold" panose="020F0704030504030204" pitchFamily="34" charset="0"/>
              </a:rPr>
              <a:t>Questo però non basta. Infatti la semplice votazione contraria non è sufficiente per essere esclusi dalle eventuali conseguenze negative della causa, cioè per essere “dissenziente” nel significato di cui all’art. 1132 c. c.</a:t>
            </a:r>
          </a:p>
          <a:p>
            <a:pPr marL="0" indent="0" algn="just">
              <a:buNone/>
            </a:pPr>
            <a:r>
              <a:rPr lang="it-IT" dirty="0" smtClean="0">
                <a:latin typeface="Arial Rounded MT Bold" panose="020F0704030504030204" pitchFamily="34" charset="0"/>
              </a:rPr>
              <a:t>2) Per </a:t>
            </a:r>
            <a:r>
              <a:rPr lang="it-IT" dirty="0" smtClean="0">
                <a:latin typeface="Arial Rounded MT Bold" panose="020F0704030504030204" pitchFamily="34" charset="0"/>
              </a:rPr>
              <a:t>essere dissenziente, e quindi essere legittimamente escluso dalle spese di causa, il </a:t>
            </a:r>
            <a:r>
              <a:rPr lang="it-IT" dirty="0" smtClean="0">
                <a:latin typeface="Arial Rounded MT Bold" panose="020F0704030504030204" pitchFamily="34" charset="0"/>
              </a:rPr>
              <a:t>condomino, dopo </a:t>
            </a:r>
            <a:r>
              <a:rPr lang="it-IT" dirty="0" smtClean="0">
                <a:latin typeface="Arial Rounded MT Bold" panose="020F0704030504030204" pitchFamily="34" charset="0"/>
              </a:rPr>
              <a:t>aver espresso il voto negativo in </a:t>
            </a:r>
            <a:r>
              <a:rPr lang="it-IT" dirty="0" smtClean="0">
                <a:latin typeface="Arial Rounded MT Bold" panose="020F0704030504030204" pitchFamily="34" charset="0"/>
              </a:rPr>
              <a:t>assemblea, </a:t>
            </a:r>
            <a:r>
              <a:rPr lang="it-IT" dirty="0" smtClean="0">
                <a:latin typeface="Arial Rounded MT Bold" panose="020F0704030504030204" pitchFamily="34" charset="0"/>
              </a:rPr>
              <a:t>ha poi l’obbligo di notificare all’amministratore – ma basta una lettera raccomandata </a:t>
            </a:r>
            <a:r>
              <a:rPr lang="it-IT" dirty="0" err="1" smtClean="0">
                <a:latin typeface="Arial Rounded MT Bold" panose="020F0704030504030204" pitchFamily="34" charset="0"/>
              </a:rPr>
              <a:t>a.r.</a:t>
            </a:r>
            <a:r>
              <a:rPr lang="it-IT" dirty="0" smtClean="0">
                <a:latin typeface="Arial Rounded MT Bold" panose="020F0704030504030204" pitchFamily="34" charset="0"/>
              </a:rPr>
              <a:t> </a:t>
            </a:r>
            <a:r>
              <a:rPr lang="it-IT" dirty="0" smtClean="0">
                <a:latin typeface="Arial Rounded MT Bold" panose="020F0704030504030204" pitchFamily="34" charset="0"/>
              </a:rPr>
              <a:t>– </a:t>
            </a:r>
            <a:r>
              <a:rPr lang="it-IT" dirty="0" smtClean="0">
                <a:latin typeface="Arial Rounded MT Bold" panose="020F0704030504030204" pitchFamily="34" charset="0"/>
              </a:rPr>
              <a:t>un atto scritto in cui ribadisce la sua contrarietà alla causa e quindi la sua volontà di essere esonerato dalle spese.</a:t>
            </a:r>
            <a:endParaRPr lang="it-IT" dirty="0">
              <a:latin typeface="Arial Rounded MT Bold" panose="020F0704030504030204" pitchFamily="34" charset="0"/>
            </a:endParaRPr>
          </a:p>
        </p:txBody>
      </p:sp>
    </p:spTree>
    <p:extLst>
      <p:ext uri="{BB962C8B-B14F-4D97-AF65-F5344CB8AC3E}">
        <p14:creationId xmlns:p14="http://schemas.microsoft.com/office/powerpoint/2010/main" val="2382315096"/>
      </p:ext>
    </p:extLst>
  </p:cSld>
  <p:clrMapOvr>
    <a:masterClrMapping/>
  </p:clrMapOvr>
  <mc:AlternateContent xmlns:mc="http://schemas.openxmlformats.org/markup-compatibility/2006" xmlns:p14="http://schemas.microsoft.com/office/powerpoint/2010/main">
    <mc:Choice Requires="p14">
      <p:transition spd="slow" p14:dur="30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lgn="just">
              <a:buNone/>
            </a:pPr>
            <a:r>
              <a:rPr lang="it-IT" dirty="0">
                <a:latin typeface="Arial Rounded MT Bold" panose="020F0704030504030204" pitchFamily="34" charset="0"/>
              </a:rPr>
              <a:t>La comunicazione deve pervenire all’amministratore entro 30 giorni dalla data in cui si è svolta l’assemblea.</a:t>
            </a:r>
          </a:p>
          <a:p>
            <a:pPr marL="0" indent="0" algn="just">
              <a:buNone/>
            </a:pPr>
            <a:r>
              <a:rPr lang="it-IT" dirty="0" smtClean="0">
                <a:solidFill>
                  <a:srgbClr val="0070C0"/>
                </a:solidFill>
                <a:latin typeface="Arial Rounded MT Bold" panose="020F0704030504030204" pitchFamily="34" charset="0"/>
              </a:rPr>
              <a:t>Il condomino assente può avvalersi della facoltà ex art. 1132 c.c., pur non avendo espresso voto contrario?</a:t>
            </a:r>
          </a:p>
          <a:p>
            <a:pPr marL="0" indent="0" algn="just">
              <a:buNone/>
            </a:pPr>
            <a:r>
              <a:rPr lang="it-IT" dirty="0" smtClean="0">
                <a:latin typeface="Arial Rounded MT Bold" panose="020F0704030504030204" pitchFamily="34" charset="0"/>
              </a:rPr>
              <a:t>Nel </a:t>
            </a:r>
            <a:r>
              <a:rPr lang="it-IT" dirty="0">
                <a:latin typeface="Arial Rounded MT Bold" panose="020F0704030504030204" pitchFamily="34" charset="0"/>
              </a:rPr>
              <a:t>caso in cui ci sia un </a:t>
            </a:r>
            <a:r>
              <a:rPr lang="it-IT" dirty="0" smtClean="0">
                <a:latin typeface="Arial Rounded MT Bold" panose="020F0704030504030204" pitchFamily="34" charset="0"/>
              </a:rPr>
              <a:t>condomino </a:t>
            </a:r>
            <a:r>
              <a:rPr lang="it-IT" dirty="0">
                <a:latin typeface="Arial Rounded MT Bold" panose="020F0704030504030204" pitchFamily="34" charset="0"/>
              </a:rPr>
              <a:t>assente che </a:t>
            </a:r>
            <a:r>
              <a:rPr lang="it-IT" dirty="0" smtClean="0">
                <a:latin typeface="Arial Rounded MT Bold" panose="020F0704030504030204" pitchFamily="34" charset="0"/>
              </a:rPr>
              <a:t>voglia esprimere </a:t>
            </a:r>
            <a:r>
              <a:rPr lang="it-IT" dirty="0">
                <a:latin typeface="Arial Rounded MT Bold" panose="020F0704030504030204" pitchFamily="34" charset="0"/>
              </a:rPr>
              <a:t>il suo dissenso alle liti giudiziarie, </a:t>
            </a:r>
            <a:r>
              <a:rPr lang="it-IT" dirty="0" smtClean="0">
                <a:latin typeface="Arial Rounded MT Bold" panose="020F0704030504030204" pitchFamily="34" charset="0"/>
              </a:rPr>
              <a:t>deve </a:t>
            </a:r>
            <a:r>
              <a:rPr lang="it-IT" dirty="0">
                <a:latin typeface="Arial Rounded MT Bold" panose="020F0704030504030204" pitchFamily="34" charset="0"/>
              </a:rPr>
              <a:t>semplicemente inviare all’amministratore la formale comunicazione scritta di contrarietà entro 30 giorni dalla data in cui è venuto a conoscenza della delibera.</a:t>
            </a:r>
          </a:p>
          <a:p>
            <a:pPr marL="0" indent="0" algn="just">
              <a:buNone/>
            </a:pPr>
            <a:endParaRPr lang="it-IT" dirty="0">
              <a:latin typeface="Arial Rounded MT Bold" panose="020F0704030504030204" pitchFamily="34" charset="0"/>
            </a:endParaRPr>
          </a:p>
        </p:txBody>
      </p:sp>
    </p:spTree>
    <p:extLst>
      <p:ext uri="{BB962C8B-B14F-4D97-AF65-F5344CB8AC3E}">
        <p14:creationId xmlns:p14="http://schemas.microsoft.com/office/powerpoint/2010/main" val="336680992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solidFill>
                  <a:schemeClr val="accent1">
                    <a:lumMod val="75000"/>
                  </a:schemeClr>
                </a:solidFill>
                <a:latin typeface="Arial Rounded MT Bold" panose="020F0704030504030204" pitchFamily="34" charset="0"/>
              </a:rPr>
              <a:t>LE CONSEGUENZE DEL DISSENSO ALLE LITI </a:t>
            </a:r>
          </a:p>
        </p:txBody>
      </p:sp>
      <p:sp>
        <p:nvSpPr>
          <p:cNvPr id="3" name="Segnaposto contenuto 2"/>
          <p:cNvSpPr>
            <a:spLocks noGrp="1"/>
          </p:cNvSpPr>
          <p:nvPr>
            <p:ph idx="1"/>
          </p:nvPr>
        </p:nvSpPr>
        <p:spPr/>
        <p:txBody>
          <a:bodyPr>
            <a:normAutofit/>
          </a:bodyPr>
          <a:lstStyle/>
          <a:p>
            <a:pPr marL="0" indent="0">
              <a:buNone/>
            </a:pPr>
            <a:r>
              <a:rPr lang="it-IT" dirty="0">
                <a:latin typeface="Arial Rounded MT Bold" panose="020F0704030504030204" pitchFamily="34" charset="0"/>
              </a:rPr>
              <a:t>IN CASO DI SOCCOMBENZA DEL CONDOMINIO</a:t>
            </a:r>
          </a:p>
          <a:p>
            <a:pPr marL="0" indent="0" algn="just">
              <a:buNone/>
            </a:pPr>
            <a:r>
              <a:rPr lang="it-IT" dirty="0">
                <a:latin typeface="Arial Rounded MT Bold" panose="020F0704030504030204" pitchFamily="34" charset="0"/>
              </a:rPr>
              <a:t>Il primo comma dell’art. 1132 c.c. dichiara che il </a:t>
            </a:r>
            <a:r>
              <a:rPr lang="it-IT" dirty="0" smtClean="0">
                <a:latin typeface="Arial Rounded MT Bold" panose="020F0704030504030204" pitchFamily="34" charset="0"/>
              </a:rPr>
              <a:t>condomino </a:t>
            </a:r>
            <a:r>
              <a:rPr lang="it-IT" dirty="0">
                <a:latin typeface="Arial Rounded MT Bold" panose="020F0704030504030204" pitchFamily="34" charset="0"/>
              </a:rPr>
              <a:t>dissenziente “può separare la propria responsabilità in ordine alle conseguenze della lite per il caso di soccombenza”.</a:t>
            </a:r>
          </a:p>
          <a:p>
            <a:pPr marL="0" indent="0" algn="just">
              <a:buNone/>
            </a:pPr>
            <a:r>
              <a:rPr lang="it-IT" dirty="0">
                <a:latin typeface="Arial Rounded MT Bold" panose="020F0704030504030204" pitchFamily="34" charset="0"/>
              </a:rPr>
              <a:t>Quindi il </a:t>
            </a:r>
            <a:r>
              <a:rPr lang="it-IT" dirty="0" smtClean="0">
                <a:latin typeface="Arial Rounded MT Bold" panose="020F0704030504030204" pitchFamily="34" charset="0"/>
              </a:rPr>
              <a:t>condomino </a:t>
            </a:r>
            <a:r>
              <a:rPr lang="it-IT" dirty="0">
                <a:latin typeface="Arial Rounded MT Bold" panose="020F0704030504030204" pitchFamily="34" charset="0"/>
              </a:rPr>
              <a:t>dissenziente, in caso di soccombenza del Condominio, non è tenuto a partecipare al pagamento delle spese </a:t>
            </a:r>
            <a:r>
              <a:rPr lang="it-IT" dirty="0" smtClean="0">
                <a:latin typeface="Arial Rounded MT Bold" panose="020F0704030504030204" pitchFamily="34" charset="0"/>
              </a:rPr>
              <a:t>processuali </a:t>
            </a:r>
            <a:r>
              <a:rPr lang="it-IT" dirty="0">
                <a:solidFill>
                  <a:srgbClr val="C00000"/>
                </a:solidFill>
                <a:latin typeface="Arial Rounded MT Bold" panose="020F0704030504030204" pitchFamily="34" charset="0"/>
              </a:rPr>
              <a:t>liquidate dal giudice con la sentenza</a:t>
            </a:r>
            <a:r>
              <a:rPr lang="it-IT" dirty="0">
                <a:latin typeface="Arial Rounded MT Bold" panose="020F0704030504030204" pitchFamily="34" charset="0"/>
              </a:rPr>
              <a:t>.</a:t>
            </a:r>
          </a:p>
          <a:p>
            <a:pPr marL="0" indent="0">
              <a:buNone/>
            </a:pPr>
            <a:endParaRPr lang="it-IT" dirty="0">
              <a:latin typeface="Arial Rounded MT Bold" panose="020F0704030504030204" pitchFamily="34" charset="0"/>
            </a:endParaRPr>
          </a:p>
        </p:txBody>
      </p:sp>
    </p:spTree>
    <p:extLst>
      <p:ext uri="{BB962C8B-B14F-4D97-AF65-F5344CB8AC3E}">
        <p14:creationId xmlns:p14="http://schemas.microsoft.com/office/powerpoint/2010/main" val="3788077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TotalTime>
  <Words>2458</Words>
  <Application>Microsoft Office PowerPoint</Application>
  <PresentationFormat>Widescreen</PresentationFormat>
  <Paragraphs>67</Paragraphs>
  <Slides>26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26</vt:i4>
      </vt:variant>
    </vt:vector>
  </HeadingPairs>
  <TitlesOfParts>
    <vt:vector size="32" baseType="lpstr">
      <vt:lpstr>Arial</vt:lpstr>
      <vt:lpstr>Arial Rounded MT Bold</vt:lpstr>
      <vt:lpstr>Berlin Sans FB Demi</vt:lpstr>
      <vt:lpstr>Calibri</vt:lpstr>
      <vt:lpstr>Calibri Light</vt:lpstr>
      <vt:lpstr>Tema di Office</vt:lpstr>
      <vt:lpstr>DISSENSO ALLE LITI</vt:lpstr>
      <vt:lpstr>ART. 1132 C.C.</vt:lpstr>
      <vt:lpstr>DELIBERA, PRESUPPOSTO ESSENZIALE </vt:lpstr>
      <vt:lpstr>NO DISSENSO PER AZIONI EX ARTT. 1129, 1130 C.C.</vt:lpstr>
      <vt:lpstr>Cassazione civile Sez. II sentenza n. 2436 del 31 gennaio 2018</vt:lpstr>
      <vt:lpstr>FORMALITA’ NECESSARIE</vt:lpstr>
      <vt:lpstr>Votazione contraria e comunicazione scritta</vt:lpstr>
      <vt:lpstr>Presentazione standard di PowerPoint</vt:lpstr>
      <vt:lpstr>LE CONSEGUENZE DEL DISSENSO ALLE LITI </vt:lpstr>
      <vt:lpstr>Presentazione standard di PowerPoint</vt:lpstr>
      <vt:lpstr>Spese giudiziali e processuali</vt:lpstr>
      <vt:lpstr>Presentazione standard di PowerPoint</vt:lpstr>
      <vt:lpstr>LITE TEMERARIA EX ART. 96 C.P.C. E RISARCIMENTO DANNI</vt:lpstr>
      <vt:lpstr>Cass. Civ., Sez. II, sentenza n. 27623 del 21 novembre 2017) </vt:lpstr>
      <vt:lpstr>DISSENSO ALLE LITI E TERZI</vt:lpstr>
      <vt:lpstr>Il condomino dissenziente ex art. 1132 c.c. è obbligato a partecipare alle spese iniziali del giudizio (es. acconto difensore del condominio)?</vt:lpstr>
      <vt:lpstr>GIURISPRUDENZA</vt:lpstr>
      <vt:lpstr>Trib. Bologna, Sez. 3 civile, 12 ottobre 2007, n.2618</vt:lpstr>
      <vt:lpstr>Trib. Firenze, 4 dicembre 2006, n.4149</vt:lpstr>
      <vt:lpstr>Cass. Civ. Sez. 2, Sentenza n. 11126 del 15/05/2006 (Rv. 589646 – 01) </vt:lpstr>
      <vt:lpstr>Cass. Civ. Sez. 2 - , Ordinanza n. 1629 del 23/01/2018 (Rv. 647644 – 01)</vt:lpstr>
      <vt:lpstr>Operatività art. 1132 c.c.</vt:lpstr>
      <vt:lpstr>Presentazione standard di PowerPoint</vt:lpstr>
      <vt:lpstr>Il condomino dissenziente ax art. 1132 c.c. può partecipare alle successive assemblee aventi all’ordine del giorno il giudizio rispetto al quale abbia inteso dissociarsi?</vt:lpstr>
      <vt:lpstr>Cass. Civ. Sez. 2, Sentenza n. 15360 del 05/12/2001 (Rv. 550860 – 01)</vt:lpstr>
      <vt:lpstr>GRAZIE PER 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DISSENSO DALLA LITE</dc:title>
  <dc:creator>zacconepatrizia@gmail.com</dc:creator>
  <cp:lastModifiedBy>zacconepatrizia@gmail.com</cp:lastModifiedBy>
  <cp:revision>57</cp:revision>
  <dcterms:created xsi:type="dcterms:W3CDTF">2020-01-26T16:09:52Z</dcterms:created>
  <dcterms:modified xsi:type="dcterms:W3CDTF">2020-01-31T18:08:42Z</dcterms:modified>
</cp:coreProperties>
</file>